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052560" y="-1554480"/>
            <a:ext cx="3840480" cy="3840480"/>
          </a:xfrm>
          <a:prstGeom prst="ellipse">
            <a:avLst/>
          </a:prstGeom>
          <a:noFill/>
          <a:ln w="1778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966960" y="-640080"/>
            <a:ext cx="2011680" cy="2011680"/>
          </a:xfrm>
          <a:prstGeom prst="ellipse">
            <a:avLst/>
          </a:prstGeom>
          <a:noFill/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Diamond 5"/>
          <p:cNvSpPr/>
          <p:nvPr/>
        </p:nvSpPr>
        <p:spPr>
          <a:xfrm>
            <a:off x="10744200" y="256032"/>
            <a:ext cx="256032" cy="256032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3258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 spc="260">
                <a:solidFill>
                  <a:srgbClr val="6FC7D6"/>
                </a:solidFill>
                <a:latin typeface="Arial"/>
              </a:rPr>
              <a:t>AI CONTINUOUS ENTERPRISE SUCCESS PLATFORM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874519"/>
            <a:ext cx="82296" cy="123444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96112" y="1783080"/>
            <a:ext cx="7315200" cy="14630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7800" b="1" i="0" spc="100">
                <a:solidFill>
                  <a:srgbClr val="EEF1F8"/>
                </a:solidFill>
                <a:latin typeface="Arial"/>
              </a:rPr>
              <a:t>AICESP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" y="3520440"/>
            <a:ext cx="10424160" cy="960120"/>
          </a:xfrm>
          <a:prstGeom prst="roundRect">
            <a:avLst>
              <a:gd name="adj" fmla="val 95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43000" y="3520440"/>
            <a:ext cx="9875520" cy="9601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EEF1F8"/>
                </a:solidFill>
                <a:latin typeface="Arial"/>
              </a:rPr>
              <a:t>Input a business requirement — </a:t>
            </a:r>
            <a:r>
              <a:rPr sz="1700" b="1" i="0">
                <a:solidFill>
                  <a:srgbClr val="E9C166"/>
                </a:solidFill>
                <a:latin typeface="Arial"/>
              </a:rPr>
              <a:t>strategy analysis</a:t>
            </a:r>
            <a:r>
              <a:rPr sz="1700" b="0" i="0">
                <a:solidFill>
                  <a:srgbClr val="68739A"/>
                </a:solidFill>
                <a:latin typeface="Arial"/>
              </a:rPr>
              <a:t> → </a:t>
            </a:r>
            <a:r>
              <a:rPr sz="1700" b="1" i="0">
                <a:solidFill>
                  <a:srgbClr val="E9C166"/>
                </a:solidFill>
                <a:latin typeface="Arial"/>
              </a:rPr>
              <a:t>system design</a:t>
            </a:r>
            <a:r>
              <a:rPr sz="1700" b="0" i="0">
                <a:solidFill>
                  <a:srgbClr val="68739A"/>
                </a:solidFill>
                <a:latin typeface="Arial"/>
              </a:rPr>
              <a:t> → </a:t>
            </a:r>
            <a:r>
              <a:rPr sz="1700" b="1" i="0">
                <a:solidFill>
                  <a:srgbClr val="E9C166"/>
                </a:solidFill>
                <a:latin typeface="Arial"/>
              </a:rPr>
              <a:t>code</a:t>
            </a:r>
            <a:r>
              <a:rPr sz="1700" b="0" i="0">
                <a:solidFill>
                  <a:srgbClr val="68739A"/>
                </a:solidFill>
                <a:latin typeface="Arial"/>
              </a:rPr>
              <a:t> → </a:t>
            </a:r>
            <a:r>
              <a:rPr sz="1700" b="1" i="0">
                <a:solidFill>
                  <a:srgbClr val="E9C166"/>
                </a:solidFill>
                <a:latin typeface="Arial"/>
              </a:rPr>
              <a:t>acceptance</a:t>
            </a:r>
            <a:r>
              <a:rPr sz="1700" b="1" i="0">
                <a:solidFill>
                  <a:srgbClr val="EEF1F8"/>
                </a:solidFill>
                <a:latin typeface="Arial"/>
              </a:rPr>
              <a:t>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EEF1F8"/>
                </a:solidFill>
                <a:latin typeface="Arial"/>
              </a:rPr>
              <a:t>The entire chain executed by machine.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6112" y="4645152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9C166"/>
                </a:solidFill>
                <a:latin typeface="Arial"/>
              </a:rPr>
              <a:t>Requirement, design &amp; code delivery packages — with a full set of specification documents — auto-produced end-to-end within the day.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" y="5257800"/>
            <a:ext cx="2542032" cy="457200"/>
          </a:xfrm>
          <a:prstGeom prst="roundRect">
            <a:avLst>
              <a:gd name="adj" fmla="val 50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5257800"/>
            <a:ext cx="2542032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106 specialized AI agents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520439" y="5257800"/>
            <a:ext cx="2542032" cy="457200"/>
          </a:xfrm>
          <a:prstGeom prst="roundRect">
            <a:avLst>
              <a:gd name="adj" fmla="val 50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20439" y="5257800"/>
            <a:ext cx="2542032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20 invention patents pending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72200" y="5257800"/>
            <a:ext cx="2542032" cy="457200"/>
          </a:xfrm>
          <a:prstGeom prst="roundRect">
            <a:avLst>
              <a:gd name="adj" fmla="val 50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72200" y="5257800"/>
            <a:ext cx="2542032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6 industry knowledge bases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823960" y="5257800"/>
            <a:ext cx="2542032" cy="457200"/>
          </a:xfrm>
          <a:prstGeom prst="roundRect">
            <a:avLst>
              <a:gd name="adj" fmla="val 50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823960" y="5257800"/>
            <a:ext cx="2542032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AEBT methodology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63550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68739A"/>
                </a:solidFill>
                <a:latin typeface="Arial"/>
              </a:rPr>
              <a:t>Yandie Intelligent Technology (Beijing) Co., Ltd.  ·  www.myaiarch.com  · 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SEE IT LIVE 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AI production-process replay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Five-stage fully automated pipeline · 46 AI agents in concert · 5 HITL human checkpoints · 12 real-time deliverables · real execution record.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10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" y="2003171"/>
            <a:ext cx="7150608" cy="4314698"/>
          </a:xfrm>
          <a:prstGeom prst="roundRect">
            <a:avLst>
              <a:gd name="adj" fmla="val 1059"/>
            </a:avLst>
          </a:prstGeom>
          <a:solidFill>
            <a:srgbClr val="151D37"/>
          </a:solidFill>
          <a:ln w="1524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img_slide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58035"/>
            <a:ext cx="7040880" cy="420497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092440" y="2514600"/>
            <a:ext cx="45720" cy="265176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93608" y="2468880"/>
            <a:ext cx="3212287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LIVE DEMO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93608" y="2852928"/>
            <a:ext cx="3212287" cy="20116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EEF1F8"/>
                </a:solidFill>
                <a:latin typeface="Arial"/>
              </a:rPr>
              <a:t>This is the very production line that builds the system: </a:t>
            </a:r>
            <a:r>
              <a:rPr sz="1200" b="0" i="0">
                <a:solidFill>
                  <a:srgbClr val="9AA4C2"/>
                </a:solidFill>
                <a:latin typeface="Arial"/>
              </a:rPr>
              <a:t>requirement → architecture → code → deployment → continuous optimization, fully replayable and auditable.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93608" y="5257800"/>
            <a:ext cx="3139135" cy="566928"/>
          </a:xfrm>
          <a:prstGeom prst="roundRect">
            <a:avLst>
              <a:gd name="adj" fmla="val 14516"/>
            </a:avLst>
          </a:prstGeom>
          <a:solidFill>
            <a:srgbClr val="18213F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76488" y="5340096"/>
            <a:ext cx="2864815" cy="1828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 spc="160">
                <a:solidFill>
                  <a:srgbClr val="68739A"/>
                </a:solidFill>
                <a:latin typeface="Arial"/>
              </a:rPr>
              <a:t>VERIFY IT YOURSELF ONLINE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76488" y="5522976"/>
            <a:ext cx="2864815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6FC7D6"/>
                </a:solidFill>
                <a:latin typeface="Arial"/>
              </a:rPr>
              <a:t>myaiarch.com/platform/demo</a:t>
            </a:r>
            <a:r>
              <a:rPr sz="1250" b="1" i="0">
                <a:solidFill>
                  <a:srgbClr val="6FC7D6"/>
                </a:solidFill>
                <a:latin typeface="Arial"/>
              </a:rPr>
              <a:t>  →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PRODUCT &amp; GO-TO-MARKET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Free acquisition → partner delivery → platform fee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We are a platform, not a direct seller — the channel partner is the client's only touchpoint; the free standard edition is the acquisition engine that feeds the channel.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11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3484778" cy="3246120"/>
          </a:xfrm>
          <a:prstGeom prst="roundRect">
            <a:avLst>
              <a:gd name="adj" fmla="val 28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85800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36829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Standard edition  </a:t>
            </a:r>
            <a:r>
              <a:rPr sz="1200" b="1" i="0">
                <a:solidFill>
                  <a:srgbClr val="E9C166"/>
                </a:solidFill>
                <a:latin typeface="Arial"/>
              </a:rPr>
              <a:t>· free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" y="2715768"/>
            <a:ext cx="3027578" cy="36576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Full former-flagship capability, not stripped down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3544" y="311810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3544" y="324612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Two general standard editions (government / enterprise) + a dozen-plus industry editions (mass-produced in hours by the line)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544" y="3981703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Full-feature · log in on the public internet and download · full source code + docs + AI Q&amp;A (free self-service training)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" y="47172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Clients bring their own model API keys (entered in the config UI · routing preset by the platform)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353458" y="2148840"/>
            <a:ext cx="3484778" cy="3246120"/>
          </a:xfrm>
          <a:prstGeom prst="roundRect">
            <a:avLst>
              <a:gd name="adj" fmla="val 28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4353458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91202" y="236829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6FC7D6"/>
                </a:solidFill>
                <a:latin typeface="Arial"/>
              </a:rPr>
              <a:t>Services  </a:t>
            </a:r>
            <a:r>
              <a:rPr sz="1200" b="1" i="0">
                <a:solidFill>
                  <a:srgbClr val="6FC7D6"/>
                </a:solidFill>
                <a:latin typeface="Arial"/>
              </a:rPr>
              <a:t>· paid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91202" y="2715768"/>
            <a:ext cx="3027578" cy="36576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Provided by channel partners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91202" y="311810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91202" y="324612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Deployment from ¥2,000/time · O&amp;M from ¥2,000/month (suggested price · charged by the partner)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91202" y="382524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Delivery is done entirely by the platform, so partners focus on the client — margin ~60% vs. traditional 10%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91202" y="4560824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Platform revenue = platform fee (~20% of contract value) — pure platform gross margin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21116" y="2148840"/>
            <a:ext cx="3484778" cy="3246120"/>
          </a:xfrm>
          <a:prstGeom prst="roundRect">
            <a:avLst>
              <a:gd name="adj" fmla="val 28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021116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58860" y="236829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57D08D"/>
                </a:solidFill>
                <a:latin typeface="Arial"/>
              </a:rPr>
              <a:t>Custom edition  </a:t>
            </a:r>
            <a:r>
              <a:rPr sz="1200" b="1" i="0">
                <a:solidFill>
                  <a:srgbClr val="57D08D"/>
                </a:solidFill>
                <a:latin typeface="Arial"/>
              </a:rPr>
              <a:t>· paid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58860" y="2715768"/>
            <a:ext cx="3027578" cy="36576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Built on the standard edition for the scenario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258860" y="311810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58860" y="324612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O&amp;M monitoring data = optimization-flywheel input = custom-upgrade leads (the partner's built-in sales funnel)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58860" y="382524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Custom delivery in hours — a rival can take the code but can't modify it; what we modify is the production line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58860" y="4404360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Long term: as clients' AI usage scales → a token-distribution revenue layer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5800" y="5541264"/>
            <a:ext cx="10820095" cy="749808"/>
          </a:xfrm>
          <a:prstGeom prst="roundRect">
            <a:avLst>
              <a:gd name="adj" fmla="val 9756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60120" y="5541264"/>
            <a:ext cx="10271455" cy="74980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Live round: </a:t>
            </a:r>
            <a:r>
              <a:rPr sz="1200" b="0" i="0">
                <a:solidFill>
                  <a:srgbClr val="EEF1F8"/>
                </a:solidFill>
                <a:latin typeface="Arial"/>
              </a:rPr>
              <a:t>a listed company's LTC platform — the requirement entered the line at </a:t>
            </a:r>
            <a:r>
              <a:rPr sz="1200" b="1" i="0">
                <a:solidFill>
                  <a:srgbClr val="E9C166"/>
                </a:solidFill>
                <a:latin typeface="Arial"/>
              </a:rPr>
              <a:t>20:02</a:t>
            </a:r>
            <a:r>
              <a:rPr sz="1200" b="0" i="0">
                <a:solidFill>
                  <a:srgbClr val="EEF1F8"/>
                </a:solidFill>
                <a:latin typeface="Arial"/>
              </a:rPr>
              <a:t> and full-chain delivery was done by </a:t>
            </a:r>
            <a:r>
              <a:rPr sz="1200" b="1" i="0">
                <a:solidFill>
                  <a:srgbClr val="E9C166"/>
                </a:solidFill>
                <a:latin typeface="Arial"/>
              </a:rPr>
              <a:t>03:57</a:t>
            </a:r>
            <a:r>
              <a:rPr sz="1200" b="0" i="0">
                <a:solidFill>
                  <a:srgbClr val="EEF1F8"/>
                </a:solidFill>
                <a:latin typeface="Arial"/>
              </a:rPr>
              <a:t> the next day </a:t>
            </a:r>
            <a:r>
              <a:rPr sz="1200" b="1" i="0">
                <a:solidFill>
                  <a:srgbClr val="6FC7D6"/>
                </a:solidFill>
                <a:latin typeface="Arial"/>
              </a:rPr>
              <a:t>(510 files · 43 pages · all acceptance passed)</a:t>
            </a:r>
            <a:r>
              <a:rPr sz="1200" b="0" i="0">
                <a:solidFill>
                  <a:srgbClr val="EEF1F8"/>
                </a:solidFill>
                <a:latin typeface="Arial"/>
              </a:rPr>
              <a:t>. The free standard edition is produced by this very line.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INDUSTRY DEPTH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106 AI consultants, six major industries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Every project's output compiles into the next generation's constraints — more accurate the more it runs, with new industries addable anytime.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12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185415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1832" y="21031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Finance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77440" y="2194560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596896" y="21031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Smart credit decisioning (second-scale) · real-time anti-fraud / AML · KYC review · advisory &amp; cross-selling · smart service (80%+ automation) · post-loan monitoring · compliance reporting ……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" y="26746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2756915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2" y="26746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Logistics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77440" y="2766060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6896" y="26746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Dynamic vehicle routing &amp; loading · network-wide capacity optimization · smart quoting · on-time alerts · last-mile dispatch · in-warehouse picking · cold-chain control · anomaly diagnosis ……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32461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3328415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41832" y="32461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Manufacturing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377440" y="3337560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596896" y="32461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Predictive maintenance · AI visual inspection · dynamic scheduling · generative design &amp; rapid variants · supply-chain risk &amp; auto-replenishment · spare-parts optimization · digital twin ……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38176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85800" y="3899915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41832" y="38176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Retail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77440" y="3909059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596896" y="38176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Demand forecasting &amp; auto-replenishment · dynamic / near-expiry pricing · 1-to-1 marketing · smart store ops · omnichannel inventory · AI assortment &amp; forecasting · voice shopping guide ……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85800" y="43891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85800" y="4471416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43891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Healthcare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377440" y="4480559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596896" y="43891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AI imaging diagnosis · smart triage · clinical-pathway recommendation · medication-safety review · insurance pre-audit · DRG/DIP cost optimization · bed &amp; OR scheduling · chronic-disease follow-up ……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85800" y="4960620"/>
            <a:ext cx="10820095" cy="502920"/>
          </a:xfrm>
          <a:prstGeom prst="roundRect">
            <a:avLst>
              <a:gd name="adj" fmla="val 1272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85800" y="5042916"/>
            <a:ext cx="54864" cy="33832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41832" y="4960620"/>
            <a:ext cx="1417320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SaaS / Tech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377440" y="5052059"/>
            <a:ext cx="10058" cy="32004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596896" y="4960620"/>
            <a:ext cx="8671255" cy="5029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1F8"/>
                </a:solidFill>
                <a:latin typeface="Arial"/>
              </a:rPr>
              <a:t>AI sales-intent scoring · customer-health early warning · R&amp;D Copilot · in-product embedded AI · multi-tenant compliance audit · AIOps self-healing · content marketing &amp; SEO · smart pricing ……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685800" y="5559552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60120" y="5559552"/>
            <a:ext cx="1027145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Flywheel</a:t>
            </a:r>
            <a:r>
              <a:rPr sz="1100" b="0" i="0">
                <a:solidFill>
                  <a:srgbClr val="EEF1F8"/>
                </a:solidFill>
                <a:latin typeface="Arial"/>
              </a:rPr>
              <a:t> compiles quality lessons into the next generation's constraints.   </a:t>
            </a:r>
            <a:r>
              <a:rPr sz="1150" b="1" i="0">
                <a:solidFill>
                  <a:srgbClr val="E9C166"/>
                </a:solidFill>
                <a:latin typeface="Arial"/>
              </a:rPr>
              <a:t>Three-layer pluggable</a:t>
            </a:r>
            <a:r>
              <a:rPr sz="1100" b="0" i="0">
                <a:solidFill>
                  <a:srgbClr val="EEF1F8"/>
                </a:solidFill>
                <a:latin typeface="Arial"/>
              </a:rPr>
              <a:t> — add an industry = add a data file · 0 kernel change.</a:t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Cross-industry transfer</a:t>
            </a:r>
            <a:r>
              <a:rPr sz="1100" b="0" i="0">
                <a:solidFill>
                  <a:srgbClr val="EEF1F8"/>
                </a:solidFill>
                <a:latin typeface="Arial"/>
              </a:rPr>
              <a:t>: an enum-drift constraint found in a government project → automatically protects a bank approval flow (proven).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AEBT: a three-layer pluggable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Not homegrown — decades of top-tier consulting &amp; engineering (IBM / Huawei / Deming / Six Sigma), compiled into the platform.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13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10820095" cy="1051560"/>
          </a:xfrm>
          <a:prstGeom prst="roundRect">
            <a:avLst>
              <a:gd name="adj" fmla="val 695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58568"/>
            <a:ext cx="54864" cy="832103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1832" y="2148840"/>
            <a:ext cx="2011680" cy="105156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Layer 1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250" b="1" i="0">
                <a:solidFill>
                  <a:srgbClr val="EEF1F8"/>
                </a:solidFill>
                <a:latin typeface="Arial"/>
              </a:rPr>
              <a:t>Universal kernel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71800" y="2276856"/>
            <a:ext cx="10058" cy="795527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9544" y="2148840"/>
            <a:ext cx="8076895" cy="105156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Industry- &amp; domain-agnostic: strategy analysis (VCW) → process design → requirement → design → implementation. Quality skeleton = dual-benchmark generation constraints (Huawei depth 9 dimensions + Palantir AI-usage 8 dimensions) + deterministic gates + a refinement ladder.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" y="3310128"/>
            <a:ext cx="10820095" cy="749808"/>
          </a:xfrm>
          <a:prstGeom prst="roundRect">
            <a:avLst>
              <a:gd name="adj" fmla="val 975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419856"/>
            <a:ext cx="54864" cy="53035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2" y="3310128"/>
            <a:ext cx="2011680" cy="74980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Layer 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250" b="1" i="0">
                <a:solidFill>
                  <a:srgbClr val="EEF1F8"/>
                </a:solidFill>
                <a:latin typeface="Arial"/>
              </a:rPr>
              <a:t>Industry capability packs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71800" y="3438144"/>
            <a:ext cx="10058" cy="49377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209544" y="3310128"/>
            <a:ext cx="8076895" cy="74980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Pure data: maturity models / value chains / KPI benchmarks / regulatory constraints / known pitfalls / AI use-case library — injected only, never modifying the kernel.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4169664"/>
            <a:ext cx="10820095" cy="640080"/>
          </a:xfrm>
          <a:prstGeom prst="roundRect">
            <a:avLst>
              <a:gd name="adj" fmla="val 1142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4279392"/>
            <a:ext cx="54864" cy="420623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41832" y="4169664"/>
            <a:ext cx="2011680" cy="64008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Layer 3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250" b="1" i="0">
                <a:solidFill>
                  <a:srgbClr val="EEF1F8"/>
                </a:solidFill>
                <a:latin typeface="Arial"/>
              </a:rPr>
              <a:t>Domain capability packs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971800" y="4297680"/>
            <a:ext cx="10058" cy="384047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209544" y="4169664"/>
            <a:ext cx="8076895" cy="64008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Orthogonal to industry: subject domains such as risk control / core systems / supply chain, using the same injection mechanism.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4919472"/>
            <a:ext cx="10820095" cy="548640"/>
          </a:xfrm>
          <a:prstGeom prst="roundRect">
            <a:avLst>
              <a:gd name="adj" fmla="val 13333"/>
            </a:avLst>
          </a:prstGeom>
          <a:solidFill>
            <a:srgbClr val="18213F"/>
          </a:solidFill>
          <a:ln w="1651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0120" y="4919472"/>
            <a:ext cx="1027145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6FC7D6"/>
                </a:solidFill>
                <a:latin typeface="Arial"/>
              </a:rPr>
              <a:t>Five invariants</a:t>
            </a:r>
            <a:r>
              <a:rPr sz="1150" b="0" i="0">
                <a:solidFill>
                  <a:srgbClr val="EEF1F8"/>
                </a:solidFill>
                <a:latin typeface="Arial"/>
              </a:rPr>
              <a:t> guarantee 'industry/domain never pollutes the universal': one-way dependency · context injection only · runs with no pack · packs isolated from one another · government = peer-level mode.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5800" y="5541264"/>
            <a:ext cx="10820095" cy="36576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68739A"/>
                </a:solidFill>
                <a:latin typeface="Arial"/>
              </a:rPr>
              <a:t>Fused external methodologies (well grounded): </a:t>
            </a:r>
            <a:r>
              <a:rPr sz="1050" b="0" i="0">
                <a:solidFill>
                  <a:srgbClr val="9AA4C2"/>
                </a:solidFill>
                <a:latin typeface="Arial"/>
              </a:rPr>
              <a:t>IBM SPEED / MBI / WPD 50+ work-product library · IBM I/T strategy &amp; planning + Gartner TIME · Huawei EFIL + ISC A-F · Deming TQM (PDCA) + GE Six Sigma (DMAIC).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TECHNICAL MOAT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Quality system: feed-forward first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Calling the same LLMs — why do AICESP's systems run while competitors' don't? The answer is the quality system.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14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10820095" cy="914400"/>
          </a:xfrm>
          <a:prstGeom prst="roundRect">
            <a:avLst>
              <a:gd name="adj" fmla="val 8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58568"/>
            <a:ext cx="54864" cy="69494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1832" y="2148840"/>
            <a:ext cx="2194560" cy="9144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E9C166"/>
                </a:solidFill>
                <a:latin typeface="Arial"/>
              </a:rPr>
              <a:t>Generation constraints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100" b="1" i="0">
                <a:solidFill>
                  <a:srgbClr val="9AA4C2"/>
                </a:solidFill>
                <a:latin typeface="Arial"/>
              </a:rPr>
              <a:t>QA · fix the line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54680" y="2276856"/>
            <a:ext cx="10058" cy="65836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92424" y="2148840"/>
            <a:ext cx="7894015" cy="9144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Derive from scientific frameworks → pair gate ↔ constraint → feed the constraint forward so the generator is 'right the first time'. Every deterministic gate has a paired generation constraint; a parameterized guard auto-detects any missing injection.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" y="3163824"/>
            <a:ext cx="10820095" cy="713232"/>
          </a:xfrm>
          <a:prstGeom prst="roundRect">
            <a:avLst>
              <a:gd name="adj" fmla="val 1025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273552"/>
            <a:ext cx="54864" cy="493776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2" y="3163824"/>
            <a:ext cx="2194560" cy="71323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6FC7D6"/>
                </a:solidFill>
                <a:latin typeface="Arial"/>
              </a:rPr>
              <a:t>Gates + refinement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100" b="1" i="0">
                <a:solidFill>
                  <a:srgbClr val="9AA4C2"/>
                </a:solidFill>
                <a:latin typeface="Arial"/>
              </a:rPr>
              <a:t>QC · fix defects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54680" y="3291840"/>
            <a:ext cx="10058" cy="45720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392424" y="3163824"/>
            <a:ext cx="7894015" cy="71323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Multi-dimensional review → deterministic mechanical fix (0-LLM) + semantic surgical refinement + three-model adversarial adjudication to remove false positives → bounded repair loop.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3977639"/>
            <a:ext cx="10820095" cy="713232"/>
          </a:xfrm>
          <a:prstGeom prst="roundRect">
            <a:avLst>
              <a:gd name="adj" fmla="val 1025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4087368"/>
            <a:ext cx="54864" cy="493776"/>
          </a:xfrm>
          <a:prstGeom prst="rect">
            <a:avLst/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41832" y="3977639"/>
            <a:ext cx="2194560" cy="71323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57D08D"/>
                </a:solidFill>
                <a:latin typeface="Arial"/>
              </a:rPr>
              <a:t>Factory certificate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100" b="1" i="0">
                <a:solidFill>
                  <a:srgbClr val="9AA4C2"/>
                </a:solidFill>
                <a:latin typeface="Arial"/>
              </a:rPr>
              <a:t>QC · inspection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154680" y="4105655"/>
            <a:ext cx="10058" cy="45720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92424" y="3977639"/>
            <a:ext cx="7894015" cy="71323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Generability certificate + benchmark_ready (static PASSED + import smoke test + all runtime acceptance passed). If it fails it is honestly BLOCKED — never forced out the door.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4809743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68739A"/>
                </a:solidFill>
                <a:latin typeface="Arial"/>
              </a:rPr>
              <a:t>Every one of the eight quality dimensions is anchored to an authoritative standard: </a:t>
            </a:r>
            <a:r>
              <a:rPr sz="1050" b="1" i="0">
                <a:solidFill>
                  <a:srgbClr val="9AA4C2"/>
                </a:solidFill>
                <a:latin typeface="Arial"/>
              </a:rPr>
              <a:t>ISO 25010 · IEEE 1016 · Palantir AIP · OWASP · China MLPS 2.0 · IEEE 830</a:t>
            </a:r>
            <a:r>
              <a:rPr sz="1050" b="0" i="0">
                <a:solidFill>
                  <a:srgbClr val="68739A"/>
                </a:solidFill>
                <a:latin typeface="Arial"/>
              </a:rPr>
              <a:t> — not invented by us.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85800" y="5120640"/>
            <a:ext cx="10820095" cy="786384"/>
          </a:xfrm>
          <a:prstGeom prst="roundRect">
            <a:avLst>
              <a:gd name="adj" fmla="val 9302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60120" y="5120640"/>
            <a:ext cx="10271455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Model independence  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Quality is guaranteed by platform mechanisms; the LLM is a swappable inference engine — swapping the base model (deepseek / Kimi / Zhipu) has a negligible measured effect on delivery quality. AICESP is the distribution channel through which LLMs enter government &amp; enterprise systems, so no single model's price or policy change is a single point of risk.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ENGINEERING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Strongest coding agent + domestic compliance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We don't build our own code generator — we take the industry's strongest coding agent as the Coder, and the platform 'waits on' it to do its best.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15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10820095" cy="548640"/>
          </a:xfrm>
          <a:prstGeom prst="roundRect">
            <a:avLst>
              <a:gd name="adj" fmla="val 1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194560"/>
            <a:ext cx="54864" cy="365759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41832" y="2103120"/>
            <a:ext cx="2212848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Collaboration philosophy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54680" y="2249424"/>
            <a:ext cx="10058" cy="256031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10712" y="2103120"/>
            <a:ext cx="789401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Serve, don't be served: the platform pre-writes artifacts into the Coder's most convenient format and delivers them proactively, event-driven — saving the Coder's attention, not the platform's compute.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" y="2734056"/>
            <a:ext cx="10820095" cy="548640"/>
          </a:xfrm>
          <a:prstGeom prst="roundRect">
            <a:avLst>
              <a:gd name="adj" fmla="val 1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2825496"/>
            <a:ext cx="54864" cy="365759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41832" y="2734056"/>
            <a:ext cx="2212848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Division of labor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54680" y="2880360"/>
            <a:ext cx="10058" cy="256031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10712" y="2734056"/>
            <a:ext cx="789401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The platform owns the deterministic ground-truth (tenant isolation / SQL red lines / government compliance / security); semantics and design intent are left to the Coder.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3364991"/>
            <a:ext cx="10820095" cy="548640"/>
          </a:xfrm>
          <a:prstGeom prst="roundRect">
            <a:avLst>
              <a:gd name="adj" fmla="val 1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3456432"/>
            <a:ext cx="54864" cy="365759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41832" y="3364991"/>
            <a:ext cx="2212848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Three stages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154680" y="3511296"/>
            <a:ext cx="10058" cy="256031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10712" y="3364991"/>
            <a:ext cx="789401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Context prep (deterministic · no LLM) → Coder writes front + back end (finishing auto-triggers QC) → quality pipeline (gate → adjudicate → bounded repair → certify → runtime acceptance).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3995927"/>
            <a:ext cx="10820095" cy="548640"/>
          </a:xfrm>
          <a:prstGeom prst="roundRect">
            <a:avLst>
              <a:gd name="adj" fmla="val 1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85800" y="4087367"/>
            <a:ext cx="54864" cy="365759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41832" y="3995927"/>
            <a:ext cx="2212848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Government compliance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154680" y="4142231"/>
            <a:ext cx="10058" cy="256031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410712" y="3995927"/>
            <a:ext cx="789401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Production inference runs on domestic LLMs (deepseek / Kimi / Zhipu) — requests go only to domestic endpoints; code and data never leave the country, meeting Xinchuang &amp; government data-security requirements.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85800" y="4626864"/>
            <a:ext cx="10820095" cy="548640"/>
          </a:xfrm>
          <a:prstGeom prst="roundRect">
            <a:avLst>
              <a:gd name="adj" fmla="val 1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85800" y="4718303"/>
            <a:ext cx="54864" cy="365759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4626864"/>
            <a:ext cx="2212848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Project isolation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54680" y="4773168"/>
            <a:ext cx="10058" cy="256031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10712" y="4626864"/>
            <a:ext cx="7894015" cy="54864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The Coder runs only under a dedicated project root, with every file read/write guarded — never touching platform code or other projects.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85800" y="5257800"/>
            <a:ext cx="10820095" cy="512064"/>
          </a:xfrm>
          <a:prstGeom prst="roundRect">
            <a:avLst>
              <a:gd name="adj" fmla="val 14285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60120" y="5257800"/>
            <a:ext cx="10271455" cy="51206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Layers:  </a:t>
            </a:r>
            <a:r>
              <a:rPr sz="1200" b="0" i="0">
                <a:solidFill>
                  <a:srgbClr val="EEF1F8"/>
                </a:solidFill>
                <a:latin typeface="Arial"/>
              </a:rPr>
              <a:t>platform ── Agent SDK (launch + constraints) ── Claude Code (the Coder that does the real work) ── domestic LLM (inference only)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COMPETITION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Three cost structures, fundamentally different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Compute-intensive — achieving both a 7/8 saving for the client and high gross margin for AICESP.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16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148840"/>
            <a:ext cx="1737360" cy="566928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423160" y="2148840"/>
            <a:ext cx="3027578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423160" y="2194560"/>
            <a:ext cx="3027578" cy="4754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1250" b="1" i="0">
                <a:solidFill>
                  <a:srgbClr val="9AA4C2"/>
                </a:solidFill>
                <a:latin typeface="Arial"/>
              </a:rPr>
              <a:t>Salesforce / ServiceNow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68739A"/>
                </a:solidFill>
                <a:latin typeface="Arial"/>
              </a:rPr>
              <a:t>frontier SaaS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50738" y="2148840"/>
            <a:ext cx="3027578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50738" y="2194560"/>
            <a:ext cx="3027578" cy="4754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1250" b="1" i="0">
                <a:solidFill>
                  <a:srgbClr val="9AA4C2"/>
                </a:solidFill>
                <a:latin typeface="Arial"/>
              </a:rPr>
              <a:t>Big-tech FDE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68739A"/>
                </a:solidFill>
                <a:latin typeface="Arial"/>
              </a:rPr>
              <a:t>humans + AI-assisted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478316" y="2148840"/>
            <a:ext cx="3027578" cy="566928"/>
          </a:xfrm>
          <a:prstGeom prst="roundRect">
            <a:avLst>
              <a:gd name="adj" fmla="val 9677"/>
            </a:avLst>
          </a:prstGeom>
          <a:solidFill>
            <a:srgbClr val="1E2647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78316" y="2194560"/>
            <a:ext cx="3027578" cy="4754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AICESP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</a:pPr>
            <a:r>
              <a:rPr sz="950" b="0" i="0">
                <a:solidFill>
                  <a:srgbClr val="E9C166"/>
                </a:solidFill>
                <a:latin typeface="Arial"/>
              </a:rPr>
              <a:t>AI-led · no on-site staffing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" y="2807208"/>
            <a:ext cx="1737360" cy="658368"/>
          </a:xfrm>
          <a:prstGeom prst="roundRect">
            <a:avLst>
              <a:gd name="adj" fmla="val 8333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2104" y="2807208"/>
            <a:ext cx="1508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Delivery quality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423160" y="2807208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69464" y="2807208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Limited by ecosystem boundaries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50738" y="2807208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597042" y="2807208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Variable · often ships with defects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478316" y="2807208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24620" y="2807208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1" i="0">
                <a:solidFill>
                  <a:srgbClr val="EEF1F8"/>
                </a:solidFill>
                <a:latin typeface="Arial"/>
              </a:rPr>
              <a:t>16-dimension acceptance · Critical=0 · no ship until it passes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3547872"/>
            <a:ext cx="1737360" cy="658368"/>
          </a:xfrm>
          <a:prstGeom prst="roundRect">
            <a:avLst>
              <a:gd name="adj" fmla="val 8333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2104" y="3547872"/>
            <a:ext cx="1508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Delivery cycle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23160" y="3547872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569464" y="3547872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Standard modules 2–6 months + SI customization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50738" y="3547872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597042" y="3547872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Weeks to months (engineer-availability bound)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478316" y="3547872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624620" y="3547872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1" i="0">
                <a:solidFill>
                  <a:srgbClr val="EEF1F8"/>
                </a:solidFill>
                <a:latin typeface="Arial"/>
              </a:rPr>
              <a:t>Full chain completed in hours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85800" y="4288536"/>
            <a:ext cx="1737360" cy="658368"/>
          </a:xfrm>
          <a:prstGeom prst="roundRect">
            <a:avLst>
              <a:gd name="adj" fmla="val 8333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2104" y="4288536"/>
            <a:ext cx="1508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Cost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2423160" y="4288536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569464" y="4288536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Annual fee + SI implementation, continually accumulating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450738" y="4288536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97042" y="4288536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Labor is the cost body · incompressible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478316" y="4288536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624620" y="4288536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1" i="0">
                <a:solidFill>
                  <a:srgbClr val="EEF1F8"/>
                </a:solidFill>
                <a:latin typeface="Arial"/>
              </a:rPr>
              <a:t>Compute replaces labor · a different cost structure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85800" y="5029200"/>
            <a:ext cx="1737360" cy="658368"/>
          </a:xfrm>
          <a:prstGeom prst="roundRect">
            <a:avLst>
              <a:gd name="adj" fmla="val 8333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32104" y="5029200"/>
            <a:ext cx="1508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Gross margin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2423160" y="5029200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569464" y="5029200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High platform margin but low client ROI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450738" y="5029200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597042" y="5029200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9AA4C2"/>
                </a:solidFill>
                <a:latin typeface="Arial"/>
              </a:rPr>
              <a:t>Labor-led, with a clear ceiling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8478316" y="5029200"/>
            <a:ext cx="3027578" cy="658368"/>
          </a:xfrm>
          <a:prstGeom prst="roundRect">
            <a:avLst>
              <a:gd name="adj" fmla="val 8333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624620" y="5029200"/>
            <a:ext cx="2753258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1" i="0">
                <a:solidFill>
                  <a:srgbClr val="EEF1F8"/>
                </a:solidFill>
                <a:latin typeface="Arial"/>
              </a:rPr>
              <a:t>Pure compute ≈100%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85800" y="5788151"/>
            <a:ext cx="10820095" cy="457200"/>
          </a:xfrm>
          <a:prstGeom prst="roundRect">
            <a:avLst>
              <a:gd name="adj" fmla="val 16000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60120" y="5788151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Planned pricing: </a:t>
            </a:r>
            <a:r>
              <a:rPr sz="1200" b="1" i="0">
                <a:solidFill>
                  <a:srgbClr val="EEF1F8"/>
                </a:solidFill>
                <a:latin typeface="Arial"/>
              </a:rPr>
              <a:t>government ¥15,000–¥50,000 / enterprise ¥6,000–¥25,000</a:t>
            </a:r>
            <a:r>
              <a:rPr sz="1200" b="0" i="0">
                <a:solidFill>
                  <a:srgbClr val="9AA4C2"/>
                </a:solidFill>
                <a:latin typeface="Arial"/>
              </a:rPr>
              <a:t>  (comparable market projects cost millions).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UNIT ECONOMICS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The platform-fee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Not 'better at haggling' but a fundamentally different cost structure — a win-win, not a zero-sum game.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17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103120"/>
            <a:ext cx="2651760" cy="4572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3337560" y="2103120"/>
            <a:ext cx="4084167" cy="457200"/>
          </a:xfrm>
          <a:prstGeom prst="roundRect">
            <a:avLst>
              <a:gd name="adj" fmla="val 12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37560" y="2103120"/>
            <a:ext cx="4084167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9AA4C2"/>
                </a:solidFill>
                <a:latin typeface="Arial"/>
              </a:rPr>
              <a:t>Traditional SI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21727" y="2103120"/>
            <a:ext cx="4084167" cy="457200"/>
          </a:xfrm>
          <a:prstGeom prst="roundRect">
            <a:avLst>
              <a:gd name="adj" fmla="val 12000"/>
            </a:avLst>
          </a:prstGeom>
          <a:solidFill>
            <a:srgbClr val="1E2647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21727" y="2103120"/>
            <a:ext cx="4084167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AICESP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" y="2651760"/>
            <a:ext cx="2651760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" y="2651760"/>
            <a:ext cx="237744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Market contract value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337560" y="2651760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520440" y="2651760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RMB 6–8M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21727" y="2651760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04607" y="2651760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Agreed delivery fee RMB 1M (~1/8 of market price)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85800" y="3300984"/>
            <a:ext cx="2651760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3300984"/>
            <a:ext cx="237744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Actual cost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337560" y="3300984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520440" y="3300984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Labor is incompressible; a year of work may still not finish it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421727" y="3300984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604607" y="3300984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token-level (on the order of tens of RMB)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5800" y="3950208"/>
            <a:ext cx="2651760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68680" y="3950208"/>
            <a:ext cx="237744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Gross margin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337560" y="3950208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520440" y="3950208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Perennially loss-making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421727" y="3950208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604607" y="3950208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≈100% (pure compute)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85800" y="4599432"/>
            <a:ext cx="2651760" cy="566928"/>
          </a:xfrm>
          <a:prstGeom prst="roundRect">
            <a:avLst>
              <a:gd name="adj" fmla="val 9677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68680" y="4599432"/>
            <a:ext cx="237744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Delivery quality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337560" y="4599432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520440" y="4599432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Variable, heavily people-dependent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421727" y="4599432"/>
            <a:ext cx="4084167" cy="566928"/>
          </a:xfrm>
          <a:prstGeom prst="roundRect">
            <a:avLst>
              <a:gd name="adj" fmla="val 9677"/>
            </a:avLst>
          </a:prstGeom>
          <a:solidFill>
            <a:srgbClr val="14233A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604607" y="4599432"/>
            <a:ext cx="3764127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Critical=0, machine acceptance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85800" y="5266944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60120" y="5266944"/>
            <a:ext cx="1027145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The client saves 7/8 while the platform keeps high margin</a:t>
            </a:r>
            <a:r>
              <a:rPr sz="1200" b="0" i="0">
                <a:solidFill>
                  <a:srgbClr val="EEF1F8"/>
                </a:solidFill>
                <a:latin typeface="Arial"/>
              </a:rPr>
              <a:t> — the cost body is compute (trending to zero as models commoditize), whereas traditional delivery's cost body is labor (incompressible).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5800" y="5980176"/>
            <a:ext cx="10820095" cy="23774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68739A"/>
                </a:solidFill>
                <a:latin typeface="Arial"/>
              </a:rPr>
              <a:t>Example: the bank office system (a partner's real bid) · actual pricing depends on project scale.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HOW WE ENGAGE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Day 1 morning to Day 2 — all delivered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Upload files or hold a half-day workshop, and receive a complete runnable system on Day 2.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18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95528" y="2286000"/>
            <a:ext cx="18288" cy="28437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85800" y="2368296"/>
            <a:ext cx="256032" cy="256032"/>
          </a:xfrm>
          <a:prstGeom prst="ellipse">
            <a:avLst/>
          </a:prstGeom>
          <a:solidFill>
            <a:srgbClr val="0B1022"/>
          </a:solidFill>
          <a:ln w="254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768096" y="2450592"/>
            <a:ext cx="91440" cy="9144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05840" y="2103120"/>
            <a:ext cx="10500055" cy="786384"/>
          </a:xfrm>
          <a:prstGeom prst="roundRect">
            <a:avLst>
              <a:gd name="adj" fmla="val 9302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05840" y="2194560"/>
            <a:ext cx="54864" cy="603503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43584" y="2103120"/>
            <a:ext cx="2194560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Day 1 morning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050" b="0" i="0">
                <a:solidFill>
                  <a:srgbClr val="6FC7D6"/>
                </a:solidFill>
                <a:latin typeface="Arial"/>
              </a:rPr>
              <a:t>You upload files / a half-day workshop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74720" y="2231136"/>
            <a:ext cx="10058" cy="53035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712464" y="2103120"/>
            <a:ext cx="7573975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EEF1F8"/>
                </a:solidFill>
                <a:latin typeface="Arial"/>
              </a:rPr>
              <a:t>The three-layer AEBT framework completes strategy-layer analysis · a draft path for reconstructing competitive advantage · a list of core processes to refactor with AI as the subject.</a:t>
            </a:r>
          </a:p>
        </p:txBody>
      </p:sp>
      <p:sp>
        <p:nvSpPr>
          <p:cNvPr id="19" name="Oval 18"/>
          <p:cNvSpPr/>
          <p:nvPr/>
        </p:nvSpPr>
        <p:spPr>
          <a:xfrm>
            <a:off x="685800" y="3255263"/>
            <a:ext cx="256032" cy="256032"/>
          </a:xfrm>
          <a:prstGeom prst="ellipse">
            <a:avLst/>
          </a:prstGeom>
          <a:solidFill>
            <a:srgbClr val="0B1022"/>
          </a:solidFill>
          <a:ln w="254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768096" y="3337560"/>
            <a:ext cx="91440" cy="9144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1005840" y="2990087"/>
            <a:ext cx="10500055" cy="786384"/>
          </a:xfrm>
          <a:prstGeom prst="roundRect">
            <a:avLst>
              <a:gd name="adj" fmla="val 9302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005840" y="3081527"/>
            <a:ext cx="54864" cy="603503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243584" y="2990087"/>
            <a:ext cx="2194560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Day 1 afternoon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050" b="0" i="0">
                <a:solidFill>
                  <a:srgbClr val="6FC7D6"/>
                </a:solidFill>
                <a:latin typeface="Arial"/>
              </a:rPr>
              <a:t>You confirm the direction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74720" y="3118103"/>
            <a:ext cx="10058" cy="53035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712464" y="2990087"/>
            <a:ext cx="7573975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EEF1F8"/>
                </a:solidFill>
                <a:latin typeface="Arial"/>
              </a:rPr>
              <a:t>Requirement delivery package of 9 documents (business vision · requirement spec · API contracts · 40+ executable acceptance tests) · quality-gate validation · data model &amp; architecture context all ready.</a:t>
            </a:r>
          </a:p>
        </p:txBody>
      </p:sp>
      <p:sp>
        <p:nvSpPr>
          <p:cNvPr id="26" name="Oval 25"/>
          <p:cNvSpPr/>
          <p:nvPr/>
        </p:nvSpPr>
        <p:spPr>
          <a:xfrm>
            <a:off x="685800" y="4142232"/>
            <a:ext cx="256032" cy="256032"/>
          </a:xfrm>
          <a:prstGeom prst="ellipse">
            <a:avLst/>
          </a:prstGeom>
          <a:solidFill>
            <a:srgbClr val="0B1022"/>
          </a:solidFill>
          <a:ln w="2540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68096" y="4224528"/>
            <a:ext cx="91440" cy="91440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1005840" y="3877056"/>
            <a:ext cx="10500055" cy="786384"/>
          </a:xfrm>
          <a:prstGeom prst="roundRect">
            <a:avLst>
              <a:gd name="adj" fmla="val 9302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05840" y="3968496"/>
            <a:ext cx="54864" cy="603503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243584" y="3877056"/>
            <a:ext cx="2194560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Day 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050" b="0" i="0">
                <a:solidFill>
                  <a:srgbClr val="6FC7D6"/>
                </a:solidFill>
                <a:latin typeface="Arial"/>
              </a:rPr>
              <a:t>You demo and accept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474720" y="4005072"/>
            <a:ext cx="10058" cy="53035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712464" y="3877056"/>
            <a:ext cx="7573975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EEF1F8"/>
                </a:solidFill>
                <a:latin typeface="Arial"/>
              </a:rPr>
              <a:t>Design package of 6 documents · development package (full source + install &amp; deployment guide + test report PASSED + user manual + O&amp;M guide) · 16-dimension acceptance · Critical=0 · the improvement flywheel starts in sync.</a:t>
            </a:r>
          </a:p>
        </p:txBody>
      </p:sp>
      <p:sp>
        <p:nvSpPr>
          <p:cNvPr id="33" name="Oval 32"/>
          <p:cNvSpPr/>
          <p:nvPr/>
        </p:nvSpPr>
        <p:spPr>
          <a:xfrm>
            <a:off x="685800" y="5029200"/>
            <a:ext cx="256032" cy="256032"/>
          </a:xfrm>
          <a:prstGeom prst="ellipse">
            <a:avLst/>
          </a:prstGeom>
          <a:solidFill>
            <a:srgbClr val="0B1022"/>
          </a:solidFill>
          <a:ln w="2540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768096" y="5111496"/>
            <a:ext cx="91440" cy="91440"/>
          </a:xfrm>
          <a:prstGeom prst="ellipse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1005840" y="4764024"/>
            <a:ext cx="10500055" cy="786384"/>
          </a:xfrm>
          <a:prstGeom prst="roundRect">
            <a:avLst>
              <a:gd name="adj" fmla="val 9302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005840" y="4855464"/>
            <a:ext cx="54864" cy="603503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243584" y="4764024"/>
            <a:ext cx="2194560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6FC7D6"/>
                </a:solidFill>
                <a:latin typeface="Arial"/>
              </a:rPr>
              <a:t>Every day thereafter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</a:pPr>
            <a:r>
              <a:rPr sz="1050" b="0" i="0">
                <a:solidFill>
                  <a:srgbClr val="6FC7D6"/>
                </a:solidFill>
                <a:latin typeface="Arial"/>
              </a:rPr>
              <a:t>AI takes over automatically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474720" y="4892040"/>
            <a:ext cx="10058" cy="53035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712464" y="4764024"/>
            <a:ext cx="7573975" cy="78638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EEF1F8"/>
                </a:solidFill>
                <a:latin typeface="Arial"/>
              </a:rPr>
              <a:t>Four-step flywheel · discover → focus → implement → verify · auto-produces improvement requirements · zero human trigger · AI capability keeps accruing.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85800" y="5632704"/>
            <a:ext cx="10820095" cy="457200"/>
          </a:xfrm>
          <a:prstGeom prst="roundRect">
            <a:avLst>
              <a:gd name="adj" fmla="val 16000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60120" y="563270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EEF1F8"/>
                </a:solidFill>
                <a:latin typeface="Arial"/>
              </a:rPr>
              <a:t>Service fee is </a:t>
            </a:r>
            <a:r>
              <a:rPr sz="1250" b="1" i="0">
                <a:solidFill>
                  <a:srgbClr val="E9C166"/>
                </a:solidFill>
                <a:latin typeface="Arial"/>
              </a:rPr>
              <a:t>1–5% of traditional consulting, 10% of big-tech FDE.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MOAT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Six moats, deepening with 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It addresses the human-activity reality of running large organizations — the first mover's generational lead widens exponentially.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19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21408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12848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5256" y="2267712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① Full-chain platform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5256" y="2578608"/>
            <a:ext cx="3082442" cy="77825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All four links joined: strategy → design → delivery → improvement. Big players solve only one link and won't touch low-price heavy-customization work; AICESP joins the full chain, replacing labor with compute.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" y="3420872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government hours-scale · central SOE 12 planning docs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353458" y="2121408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353458" y="2212848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914" y="2267712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② Machine-verifiable gates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914" y="2578608"/>
            <a:ext cx="3082442" cy="63174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Only Critical=0 advances; ambiguity is eliminated at design. Dual benchmark: vertical Huawei IT-planning depth + horizontal Palantir AI-usage standard.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914" y="3274364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failures honestly blocked, never shipped with defects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21116" y="2121408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021116" y="2212848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40572" y="2267712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③ Methodology moat (AEBT)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40572" y="2578608"/>
            <a:ext cx="3082442" cy="63174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An AI realization of the IBM IGS global consulting methodology, 106 agents mapped to authoritative frameworks. A traditional team needs months; our agent swarm needs hours.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40572" y="3274364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20 invention patents pending · three-layer pluggable · 0 kernel change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4078224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85800" y="4169663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05256" y="4224528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④ Knowledge flywheel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5256" y="4535424"/>
            <a:ext cx="3082442" cy="63174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Every defect happens once — after diagnosis a gate+constraint pair is auto-generated and injected before generation, so the defect isn't produced at the source.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56" y="5231180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a gov-doc enum constraint → auto-inherited by a bank approval flow · else BLOCKED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53458" y="4078224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353458" y="4169663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914" y="4224528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⑤ Self-iteration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914" y="4535424"/>
            <a:ext cx="3082442" cy="63174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Every project's output feeds back — the constraint library, industry knowledge and quality benchmarks update automatically, so the platform grows stronger the more it runs.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914" y="5231180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no reliance on manual maintenance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021116" y="4078224"/>
            <a:ext cx="3484778" cy="1810512"/>
          </a:xfrm>
          <a:prstGeom prst="roundRect">
            <a:avLst>
              <a:gd name="adj" fmla="val 454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021116" y="4169663"/>
            <a:ext cx="54864" cy="16276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40572" y="4224528"/>
            <a:ext cx="3082442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⑥ Supply-chain de-risking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40572" y="4535424"/>
            <a:ext cx="3082442" cy="63174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30" b="0" i="0">
                <a:solidFill>
                  <a:srgbClr val="9AA4C2"/>
                </a:solidFill>
                <a:latin typeface="Arial"/>
              </a:rPr>
              <a:t>A multi-backend architecture at the coder-orchestration layer (deepseek / Kimi / Zhipu already swapped in testing · a local open-weights route under construction).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40572" y="5231180"/>
            <a:ext cx="3082442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6FC7D6"/>
                </a:solidFill>
                <a:latin typeface="Arial"/>
              </a:rPr>
              <a:t>▸ </a:t>
            </a:r>
            <a:r>
              <a:rPr sz="950" b="0" i="0">
                <a:solidFill>
                  <a:srgbClr val="6FC7D6"/>
                </a:solidFill>
                <a:latin typeface="Arial"/>
              </a:rPr>
              <a:t>quality lives in the constraint system &amp; gates, not any single model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800" y="5943600"/>
            <a:ext cx="10820095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1">
                <a:solidFill>
                  <a:srgbClr val="68739A"/>
                </a:solidFill>
                <a:latin typeface="Arial"/>
              </a:rPr>
              <a:t>Without fifty-plus years of experience, a deviation in any single step breaks the whole system.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WHY NOW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Two curves have just crossed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Coding agents cross the whole-system-generation threshold × domestic inference cost in free fall — a window that didn't exist two years ago. The crossing point is now.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02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10820095" cy="932688"/>
          </a:xfrm>
          <a:prstGeom prst="roundRect">
            <a:avLst>
              <a:gd name="adj" fmla="val 88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58568"/>
            <a:ext cx="54864" cy="7132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148840"/>
            <a:ext cx="10271455" cy="9326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EF1F8"/>
                </a:solidFill>
                <a:latin typeface="Arial"/>
              </a:rPr>
              <a:t>AI's center of gravity is shifting from compute to applications.</a:t>
            </a:r>
            <a:r>
              <a:rPr sz="1250" b="0" i="0">
                <a:solidFill>
                  <a:srgbClr val="9AA4C2"/>
                </a:solidFill>
                <a:latin typeface="Arial"/>
              </a:rPr>
              <a:t> Today's app layer looks exactly like foundation models did right before that window closed: the inflection is past, consensus hasn't formed, first-movers are already compounding.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5800" y="3209544"/>
            <a:ext cx="10820095" cy="932688"/>
          </a:xfrm>
          <a:prstGeom prst="roundRect">
            <a:avLst>
              <a:gd name="adj" fmla="val 88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85800" y="3319272"/>
            <a:ext cx="54864" cy="7132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78408" y="3209544"/>
            <a:ext cx="10271455" cy="9326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EF1F8"/>
                </a:solidFill>
                <a:latin typeface="Arial"/>
              </a:rPr>
              <a:t>The winning move isn't 'wiring up an API'</a:t>
            </a:r>
            <a:r>
              <a:rPr sz="1250" b="0" i="0">
                <a:solidFill>
                  <a:srgbClr val="9AA4C2"/>
                </a:solidFill>
                <a:latin typeface="Arial"/>
              </a:rPr>
              <a:t> — it's making the whole value chain (strategy → process → delivery → improvement) AI-native. Whoever turns AI into machine-acceptable business results closes out the application layer.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" y="4270248"/>
            <a:ext cx="10820095" cy="932688"/>
          </a:xfrm>
          <a:prstGeom prst="roundRect">
            <a:avLst>
              <a:gd name="adj" fmla="val 88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" y="4379976"/>
            <a:ext cx="54864" cy="71323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78408" y="4270248"/>
            <a:ext cx="10271455" cy="9326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EF1F8"/>
                </a:solidFill>
                <a:latin typeface="Arial"/>
              </a:rPr>
              <a:t>Our flywheel already turns:</a:t>
            </a:r>
            <a:r>
              <a:rPr sz="1250" b="0" i="0">
                <a:solidFill>
                  <a:srgbClr val="9AA4C2"/>
                </a:solidFill>
                <a:latin typeface="Arial"/>
              </a:rPr>
              <a:t> one quality lesson from a government project → a general constraint → auto-inherited by a banking project, </a:t>
            </a:r>
            <a:r>
              <a:rPr sz="1250" b="1" i="0">
                <a:solidFill>
                  <a:srgbClr val="E9C166"/>
                </a:solidFill>
                <a:latin typeface="Arial"/>
              </a:rPr>
              <a:t>Critical=0 on the first round</a:t>
            </a:r>
            <a:r>
              <a:rPr sz="1250" b="0" i="0">
                <a:solidFill>
                  <a:srgbClr val="9AA4C2"/>
                </a:solidFill>
                <a:latin typeface="Arial"/>
              </a:rPr>
              <a:t>. Every new industry inherits the full history at launch.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85800" y="5330952"/>
            <a:ext cx="10820095" cy="932688"/>
          </a:xfrm>
          <a:prstGeom prst="roundRect">
            <a:avLst>
              <a:gd name="adj" fmla="val 88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5440680"/>
            <a:ext cx="54864" cy="713232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78408" y="5330952"/>
            <a:ext cx="10271455" cy="9326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9AA4C2"/>
                </a:solidFill>
                <a:latin typeface="Arial"/>
              </a:rPr>
              <a:t>You don't need to trust us — </a:t>
            </a:r>
            <a:r>
              <a:rPr sz="1300" b="1" i="0">
                <a:solidFill>
                  <a:srgbClr val="6FC7D6"/>
                </a:solidFill>
                <a:latin typeface="Arial"/>
              </a:rPr>
              <a:t>10 minutes is enough to verify</a:t>
            </a:r>
            <a:r>
              <a:rPr sz="1250" b="0" i="0">
                <a:solidFill>
                  <a:srgbClr val="9AA4C2"/>
                </a:solidFill>
                <a:latin typeface="Arial"/>
              </a:rPr>
              <a:t>: real system + production-process replay + full source code (next page shows how).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WHY IT COMPOUNDS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Six-layer mother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Each layer is the mother of the one below. Rivals can copy L0's screenshots, but not L2/L3's slope — and even less L4's organizational form.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20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40280"/>
            <a:ext cx="54864" cy="4754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905256" y="2258568"/>
            <a:ext cx="438912" cy="438912"/>
          </a:xfrm>
          <a:prstGeom prst="ellipse">
            <a:avLst/>
          </a:prstGeom>
          <a:solidFill>
            <a:srgbClr val="0B1022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" y="2258568"/>
            <a:ext cx="438912" cy="4389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6FC7D6"/>
                </a:solidFill>
                <a:latin typeface="Arial"/>
              </a:rPr>
              <a:t>L4·L5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8760" y="2148840"/>
            <a:ext cx="2651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EF1F8"/>
                </a:solidFill>
                <a:latin typeface="Arial"/>
              </a:rPr>
              <a:t>Governance layer (Cabinet) + humans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51960" y="2276856"/>
            <a:ext cx="10058" cy="40233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07992" y="2148840"/>
            <a:ext cx="679673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L4 tiered rescript handles requests on humans' behalf · L5 humans handle only creativity and exceptions.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" y="2898648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2990088"/>
            <a:ext cx="54864" cy="4754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905256" y="3008376"/>
            <a:ext cx="438912" cy="438912"/>
          </a:xfrm>
          <a:prstGeom prst="ellipse">
            <a:avLst/>
          </a:prstGeom>
          <a:solidFill>
            <a:srgbClr val="0B1022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05256" y="3008376"/>
            <a:ext cx="438912" cy="4389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6FC7D6"/>
                </a:solidFill>
                <a:latin typeface="Arial"/>
              </a:rPr>
              <a:t>L3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08760" y="2898648"/>
            <a:ext cx="2651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AI</a:t>
            </a:r>
            <a:r>
              <a:rPr sz="1400" b="1" i="0">
                <a:solidFill>
                  <a:srgbClr val="EEF1F8"/>
                </a:solidFill>
                <a:latin typeface="Arial"/>
              </a:rPr>
              <a:t>arch</a:t>
            </a:r>
            <a:r>
              <a:rPr sz="1400" b="1" i="0">
                <a:solidFill>
                  <a:srgbClr val="EEF1F8"/>
                </a:solidFill>
                <a:latin typeface="Arial"/>
              </a:rPr>
              <a:t> · agent capability system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60" y="3026664"/>
            <a:ext cx="10058" cy="40233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07992" y="2898648"/>
            <a:ext cx="679673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Memory / skills / methods compound continuously — the improver itself grows stronger.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5800" y="3648456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85800" y="3739896"/>
            <a:ext cx="54864" cy="4754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905256" y="3758184"/>
            <a:ext cx="438912" cy="438912"/>
          </a:xfrm>
          <a:prstGeom prst="ellipse">
            <a:avLst/>
          </a:prstGeom>
          <a:solidFill>
            <a:srgbClr val="0B1022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05256" y="3758184"/>
            <a:ext cx="438912" cy="4389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6FC7D6"/>
                </a:solidFill>
                <a:latin typeface="Arial"/>
              </a:rPr>
              <a:t>L2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08760" y="3648456"/>
            <a:ext cx="2651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AI</a:t>
            </a:r>
            <a:r>
              <a:rPr sz="1400" b="1" i="0">
                <a:solidFill>
                  <a:srgbClr val="EEF1F8"/>
                </a:solidFill>
                <a:latin typeface="Arial"/>
              </a:rPr>
              <a:t>cevo</a:t>
            </a:r>
            <a:r>
              <a:rPr sz="1400" b="1" i="0">
                <a:solidFill>
                  <a:srgbClr val="EEF1F8"/>
                </a:solidFill>
                <a:latin typeface="Arial"/>
              </a:rPr>
              <a:t> · self-evolution layer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51960" y="3776472"/>
            <a:ext cx="10058" cy="40233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07992" y="3648456"/>
            <a:ext cx="679673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The line that improves the line: spot opportunity → charter → implement → verify.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85800" y="4398264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85800" y="4489704"/>
            <a:ext cx="54864" cy="4754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905256" y="4507992"/>
            <a:ext cx="438912" cy="438912"/>
          </a:xfrm>
          <a:prstGeom prst="ellipse">
            <a:avLst/>
          </a:prstGeom>
          <a:solidFill>
            <a:srgbClr val="0B1022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05256" y="4507992"/>
            <a:ext cx="438912" cy="4389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6FC7D6"/>
                </a:solidFill>
                <a:latin typeface="Arial"/>
              </a:rPr>
              <a:t>L1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08760" y="4398264"/>
            <a:ext cx="2651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EF1F8"/>
                </a:solidFill>
                <a:latin typeface="Arial"/>
              </a:rPr>
              <a:t>AICESP · mother platform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251960" y="4526280"/>
            <a:ext cx="10058" cy="40233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507992" y="4398264"/>
            <a:ext cx="679673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The line that generates systems: requirement → design → code → documents, fully automated.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85800" y="5148072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85800" y="5239512"/>
            <a:ext cx="54864" cy="47548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905256" y="5257800"/>
            <a:ext cx="438912" cy="438912"/>
          </a:xfrm>
          <a:prstGeom prst="ellipse">
            <a:avLst/>
          </a:prstGeom>
          <a:solidFill>
            <a:srgbClr val="0B1022"/>
          </a:solidFill>
          <a:ln w="2032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05256" y="5257800"/>
            <a:ext cx="438912" cy="4389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6FC7D6"/>
                </a:solidFill>
                <a:latin typeface="Arial"/>
              </a:rPr>
              <a:t>L0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08760" y="5148072"/>
            <a:ext cx="2651760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AI</a:t>
            </a:r>
            <a:r>
              <a:rPr sz="1400" b="1" i="0">
                <a:solidFill>
                  <a:srgbClr val="EEF1F8"/>
                </a:solidFill>
                <a:latin typeface="Arial"/>
              </a:rPr>
              <a:t>one</a:t>
            </a:r>
            <a:r>
              <a:rPr sz="1400" b="1" i="0">
                <a:solidFill>
                  <a:srgbClr val="EEF1F8"/>
                </a:solidFill>
                <a:latin typeface="Arial"/>
              </a:rPr>
              <a:t> · delivered-system product family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251960" y="5276088"/>
            <a:ext cx="10058" cy="402335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4507992" y="5148072"/>
            <a:ext cx="679673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The runnable system the client receives (government / enterprise / industry editions).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85800" y="5897879"/>
            <a:ext cx="10820095" cy="457200"/>
          </a:xfrm>
          <a:prstGeom prst="roundRect">
            <a:avLst>
              <a:gd name="adj" fmla="val 16000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60120" y="5897879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The derivative view: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L0 position · L1 velocity · L2 acceleration · L3 jerk · L4 lets one person command any scale — the higher the layer, the harder to copy.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SELF-EVOLUTION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9C166"/>
                </a:solidFill>
                <a:latin typeface="Arial"/>
              </a:rPr>
              <a:t>AI</a:t>
            </a:r>
            <a:r>
              <a:rPr sz="2700" b="1" i="0">
                <a:solidFill>
                  <a:srgbClr val="EEF1F8"/>
                </a:solidFill>
                <a:latin typeface="Arial"/>
              </a:rPr>
              <a:t>cevo</a:t>
            </a:r>
            <a:r>
              <a:rPr sz="2700" b="1" i="0">
                <a:solidFill>
                  <a:srgbClr val="EEF1F8"/>
                </a:solidFill>
                <a:latin typeface="Arial"/>
              </a:rPr>
              <a:t>: you buy the acceleration, not today's 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A built-in three-source improvement-opportunity discovery system — delivery capability keeps strengthening as it runs.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21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3484778" cy="1828800"/>
          </a:xfrm>
          <a:prstGeom prst="roundRect">
            <a:avLst>
              <a:gd name="adj" fmla="val 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85800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386584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E9C166"/>
                </a:solidFill>
                <a:latin typeface="Arial"/>
              </a:rPr>
              <a:t>Retrospective source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" y="2752344"/>
            <a:ext cx="3027578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Every production round auto-harvests improvement signals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3544" y="320954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3544" y="333756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Semantic-review conclusions / repair-round counts / residual lists — each turn of the line auto-emits an 'Improvement Opportunity List'.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53458" y="2148840"/>
            <a:ext cx="3484778" cy="1828800"/>
          </a:xfrm>
          <a:prstGeom prst="roundRect">
            <a:avLst>
              <a:gd name="adj" fmla="val 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353458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91202" y="2386584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6FC7D6"/>
                </a:solidFill>
                <a:latin typeface="Arial"/>
              </a:rPr>
              <a:t>Prospective source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91202" y="2752344"/>
            <a:ext cx="3027578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Future risks assessed before incidents occur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91202" y="320954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1202" y="333756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FMEA failure-mode ledger: ask 'how could it fail' of every step, rank by risk priority number, and add detection &amp; constraints first.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1116" y="2148840"/>
            <a:ext cx="3484778" cy="1828800"/>
          </a:xfrm>
          <a:prstGeom prst="roundRect">
            <a:avLst>
              <a:gd name="adj" fmla="val 5000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021116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58860" y="2386584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57D08D"/>
                </a:solidFill>
                <a:latin typeface="Arial"/>
              </a:rPr>
              <a:t>Benchmark source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58860" y="2752344"/>
            <a:ext cx="3027578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The gap to industry benchmarks is the opportunity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58860" y="320954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258860" y="333756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Continuously score against authoritative engineering standards — gaps quantified into improvement charters, not guesswork.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5800" y="4279392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8213F"/>
          </a:solidFill>
          <a:ln w="1651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60120" y="4279392"/>
            <a:ext cx="1027145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6FC7D6"/>
                </a:solidFill>
                <a:latin typeface="Arial"/>
              </a:rPr>
              <a:t>Operating discipline: </a:t>
            </a:r>
            <a:r>
              <a:rPr sz="1200" b="0" i="0">
                <a:solidFill>
                  <a:srgbClr val="EEF1F8"/>
                </a:solidFill>
                <a:latin typeface="Arial"/>
              </a:rPr>
              <a:t>every production round (pass or honestly blocked) must produce an opportunity list → charter → implement → verify next round — the failed rounds are the richest ore.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85800" y="5084064"/>
            <a:ext cx="10820095" cy="749808"/>
          </a:xfrm>
          <a:prstGeom prst="roundRect">
            <a:avLst>
              <a:gd name="adj" fmla="val 9756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60120" y="5084064"/>
            <a:ext cx="10271455" cy="74980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E9C166"/>
                </a:solidFill>
                <a:latin typeface="Arial"/>
              </a:rPr>
              <a:t>We apply the same method to ourselves first: </a:t>
            </a:r>
            <a:r>
              <a:rPr sz="1200" b="0" i="0">
                <a:solidFill>
                  <a:srgbClr val="EEF1F8"/>
                </a:solidFill>
                <a:latin typeface="Arial"/>
              </a:rPr>
              <a:t>AICESP's strategy, process and iteration are equally AI-driven — we promise clients continuous success on the strength of making ourselves continuously successful first.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PATHS TO SCALE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Two paths to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A channel-partner network that pulls partners in — and free software that acquires at the top of funnel.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22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10820095" cy="1965960"/>
          </a:xfrm>
          <a:prstGeom prst="roundRect">
            <a:avLst>
              <a:gd name="adj" fmla="val 465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12848"/>
            <a:ext cx="54864" cy="1746504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60120" y="2267712"/>
            <a:ext cx="10271455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Path 1  </a:t>
            </a:r>
            <a:r>
              <a:rPr sz="1500" b="1" i="0">
                <a:solidFill>
                  <a:srgbClr val="EEF1F8"/>
                </a:solidFill>
                <a:latin typeface="Arial"/>
              </a:rPr>
              <a:t>The channel-partner network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2633472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Before the product even launched, channel partners came knocking; traditional collaboration-software vendors, squeezed for years by high delivery costs, dare not take large custom projects at all.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3273552"/>
            <a:ext cx="4998567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9AA4C2"/>
                </a:solidFill>
                <a:latin typeface="Arial"/>
              </a:rPr>
              <a:t>Traditional channel partner (today)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0120" y="3584448"/>
            <a:ext cx="3498997" cy="256032"/>
          </a:xfrm>
          <a:prstGeom prst="rect">
            <a:avLst/>
          </a:prstGeom>
          <a:solidFill>
            <a:srgbClr val="3A43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459117" y="3584448"/>
            <a:ext cx="999713" cy="256032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58830" y="3584448"/>
            <a:ext cx="499856" cy="256032"/>
          </a:xfrm>
          <a:prstGeom prst="rect">
            <a:avLst/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895344"/>
            <a:ext cx="4998567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9AA4C2"/>
                </a:solidFill>
                <a:latin typeface="Arial"/>
              </a:rPr>
              <a:t>delivery labor 70%</a:t>
            </a:r>
            <a:r>
              <a:rPr sz="1400" b="0" i="0">
                <a:solidFill>
                  <a:srgbClr val="EEF1F8"/>
                </a:solidFill>
                <a:latin typeface="Arial"/>
              </a:rPr>
              <a:t>   </a:t>
            </a:r>
            <a:r>
              <a:rPr sz="950" b="0" i="0">
                <a:solidFill>
                  <a:srgbClr val="6FC7D6"/>
                </a:solidFill>
                <a:latin typeface="Arial"/>
              </a:rPr>
              <a:t>sales 20%</a:t>
            </a:r>
            <a:r>
              <a:rPr sz="1400" b="0" i="0">
                <a:solidFill>
                  <a:srgbClr val="EEF1F8"/>
                </a:solidFill>
                <a:latin typeface="Arial"/>
              </a:rPr>
              <a:t>   </a:t>
            </a:r>
            <a:r>
              <a:rPr sz="950" b="1" i="0">
                <a:solidFill>
                  <a:srgbClr val="57D08D"/>
                </a:solidFill>
                <a:latin typeface="Arial"/>
              </a:rPr>
              <a:t>profit 10%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33007" y="3273552"/>
            <a:ext cx="4998567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AICESP channel partner (new model)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33007" y="3584448"/>
            <a:ext cx="999713" cy="256032"/>
          </a:xfrm>
          <a:prstGeom prst="rect">
            <a:avLst/>
          </a:prstGeom>
          <a:solidFill>
            <a:srgbClr val="3A43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232721" y="3584448"/>
            <a:ext cx="999713" cy="256032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232434" y="3584448"/>
            <a:ext cx="2999140" cy="256032"/>
          </a:xfrm>
          <a:prstGeom prst="rect">
            <a:avLst/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33007" y="3895344"/>
            <a:ext cx="4998567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9AA4C2"/>
                </a:solidFill>
                <a:latin typeface="Arial"/>
              </a:rPr>
              <a:t>platform fee 20%</a:t>
            </a:r>
            <a:r>
              <a:rPr sz="1400" b="0" i="0">
                <a:solidFill>
                  <a:srgbClr val="EEF1F8"/>
                </a:solidFill>
                <a:latin typeface="Arial"/>
              </a:rPr>
              <a:t>   </a:t>
            </a:r>
            <a:r>
              <a:rPr sz="950" b="0" i="0">
                <a:solidFill>
                  <a:srgbClr val="6FC7D6"/>
                </a:solidFill>
                <a:latin typeface="Arial"/>
              </a:rPr>
              <a:t>sales 20%</a:t>
            </a:r>
            <a:r>
              <a:rPr sz="1400" b="0" i="0">
                <a:solidFill>
                  <a:srgbClr val="EEF1F8"/>
                </a:solidFill>
                <a:latin typeface="Arial"/>
              </a:rPr>
              <a:t>   </a:t>
            </a:r>
            <a:r>
              <a:rPr sz="950" b="1" i="0">
                <a:solidFill>
                  <a:srgbClr val="57D08D"/>
                </a:solidFill>
                <a:latin typeface="Arial"/>
              </a:rPr>
              <a:t>profit 60% ↑6×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33007" y="3273552"/>
            <a:ext cx="4998567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AICESP channel partner (new model)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4233671"/>
            <a:ext cx="10820095" cy="1783080"/>
          </a:xfrm>
          <a:prstGeom prst="roundRect">
            <a:avLst>
              <a:gd name="adj" fmla="val 512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85800" y="4343399"/>
            <a:ext cx="54864" cy="1563624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60120" y="4398263"/>
            <a:ext cx="10271455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6FC7D6"/>
                </a:solidFill>
                <a:latin typeface="Arial"/>
              </a:rPr>
              <a:t>Path 2  </a:t>
            </a:r>
            <a:r>
              <a:rPr sz="1500" b="1" i="0">
                <a:solidFill>
                  <a:srgbClr val="EEF1F8"/>
                </a:solidFill>
                <a:latin typeface="Arial"/>
              </a:rPr>
              <a:t>Free software for acquisition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0120" y="4800599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What's free is the full-feature standard-edition system (the generated software), not the platform — we give away the egg, not the hen.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" y="5084063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Enterprises download for free and self-deploy, or pay us to do it (deployment from ¥2,000/time · O&amp;M from ¥2,000/month).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0120" y="5367527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A rival taking the code only gets a fixed snapshot; AICESP makes custom changes within hours — adapting on demand is a natural lock-in.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0120" y="5650991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Clients call AI with their own keys: usage grows with the business → a long-term token-distributor revenue layer.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ORGANIZATIONAL MOAT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The Cabinet breaks the seven-person bottleneck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Human orgs peak at about seven people (communication cost grows with the square of headcount). Our governance model outperforms a seven-person org — one person commands an AI army of any size.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23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331720"/>
            <a:ext cx="3484778" cy="3108960"/>
          </a:xfrm>
          <a:prstGeom prst="roundRect">
            <a:avLst>
              <a:gd name="adj" fmla="val 294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85800" y="233172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EF7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569463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F7E72"/>
                </a:solidFill>
                <a:latin typeface="Arial"/>
              </a:rPr>
              <a:t>Bottleneck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" y="2953512"/>
            <a:ext cx="3027578" cy="29260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Humans are the platform's ceiling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3544" y="330098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3544" y="34472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F7E72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Request bombardment: every yes/no waits on a human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544" y="38790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F7E72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Decision quality decays with organization size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" y="4310888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F7E72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The traditional fix = add people → even higher communication cost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353458" y="2331720"/>
            <a:ext cx="3484778" cy="3108960"/>
          </a:xfrm>
          <a:prstGeom prst="roundRect">
            <a:avLst>
              <a:gd name="adj" fmla="val 294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4353458" y="233172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91202" y="2569463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E9C166"/>
                </a:solidFill>
                <a:latin typeface="Arial"/>
              </a:rPr>
              <a:t>Solution: a Ming-Cabinet replica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91202" y="2953512"/>
            <a:ext cx="3027578" cy="29260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Tiered rescript · compressing exceptions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91202" y="330098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91202" y="34472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On-duty Grand Secretaries answer from a predefined rule base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91202" y="38790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Tier C auto-approved / Tier B approved then reported / Tier A batched onto a memorial for humans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91202" y="4467352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Each new exception a human answers → becomes a rule → never asked again: request volume falls monotonically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21116" y="2331720"/>
            <a:ext cx="3484778" cy="3108960"/>
          </a:xfrm>
          <a:prstGeom prst="roundRect">
            <a:avLst>
              <a:gd name="adj" fmla="val 294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021116" y="233172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58860" y="2569463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57D08D"/>
                </a:solidFill>
                <a:latin typeface="Arial"/>
              </a:rPr>
              <a:t>Already running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58860" y="2953512"/>
            <a:ext cx="3027578" cy="29260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Applied to ourselves first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258860" y="3300984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58860" y="3447287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Permission watch: AI answers tool requests by rule · a fully logged ledger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58860" y="4035552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Memorials / after-the-fact reports: automated watch every half hour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58860" y="4467352"/>
            <a:ext cx="3027578" cy="6400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The platform's daily operation is driven by this very model — what you buy is a proven organizational form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5800" y="5614416"/>
            <a:ext cx="10820095" cy="658368"/>
          </a:xfrm>
          <a:prstGeom prst="roundRect">
            <a:avLst>
              <a:gd name="adj" fmla="val 11111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60120" y="5614416"/>
            <a:ext cx="10271455" cy="6583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Only a handful of such companies appear each technological era: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organizations whose decision quality does not decay with scale. To judge whether we are one, you needn't believe this page — the live verification from page 3 applies here just as well.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Seed round: RMB 6M · pre-money RMB 60M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Clear terms · defined use of proceeds · verifiable milestones (planning basis · the final agreement prevails).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24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011680"/>
            <a:ext cx="2567863" cy="859536"/>
          </a:xfrm>
          <a:prstGeom prst="roundRect">
            <a:avLst>
              <a:gd name="adj" fmla="val 9574"/>
            </a:avLst>
          </a:prstGeom>
          <a:solidFill>
            <a:srgbClr val="151D37"/>
          </a:solidFill>
          <a:ln w="1524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2148840"/>
            <a:ext cx="2567863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Raise amount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395728"/>
            <a:ext cx="2567863" cy="40233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E9C166"/>
                </a:solidFill>
                <a:latin typeface="Arial"/>
              </a:rPr>
              <a:t>RMB 6 million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36543" y="2011680"/>
            <a:ext cx="2567863" cy="859536"/>
          </a:xfrm>
          <a:prstGeom prst="roundRect">
            <a:avLst>
              <a:gd name="adj" fmla="val 9574"/>
            </a:avLst>
          </a:prstGeom>
          <a:solidFill>
            <a:srgbClr val="151D37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36543" y="2148840"/>
            <a:ext cx="2567863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Pre-money valuation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36543" y="2395728"/>
            <a:ext cx="2567863" cy="40233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6FC7D6"/>
                </a:solidFill>
                <a:latin typeface="Arial"/>
              </a:rPr>
              <a:t>RMB 60 million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87287" y="2011680"/>
            <a:ext cx="2567863" cy="859536"/>
          </a:xfrm>
          <a:prstGeom prst="roundRect">
            <a:avLst>
              <a:gd name="adj" fmla="val 9574"/>
            </a:avLst>
          </a:prstGeom>
          <a:solidFill>
            <a:srgbClr val="151D37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87287" y="2148840"/>
            <a:ext cx="2567863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Post-money valuation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87287" y="2395728"/>
            <a:ext cx="2567863" cy="40233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6FC7D6"/>
                </a:solidFill>
                <a:latin typeface="Arial"/>
              </a:rPr>
              <a:t>RMB 66 million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938031" y="2011680"/>
            <a:ext cx="2567863" cy="859536"/>
          </a:xfrm>
          <a:prstGeom prst="roundRect">
            <a:avLst>
              <a:gd name="adj" fmla="val 9574"/>
            </a:avLst>
          </a:prstGeom>
          <a:solidFill>
            <a:srgbClr val="151D37"/>
          </a:solidFill>
          <a:ln w="15240">
            <a:solidFill>
              <a:srgbClr val="57D08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38031" y="2148840"/>
            <a:ext cx="2567863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Equity offered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38031" y="2395728"/>
            <a:ext cx="2567863" cy="40233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57D08D"/>
                </a:solidFill>
                <a:latin typeface="Arial"/>
              </a:rPr>
              <a:t>~9.1%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" y="3035808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Use of proceeds  </a:t>
            </a:r>
            <a:r>
              <a:rPr sz="1200" b="0" i="0">
                <a:solidFill>
                  <a:srgbClr val="6FC7D6"/>
                </a:solidFill>
                <a:latin typeface="Arial"/>
              </a:rPr>
              <a:t>(18 months of runway reserved · executed on a 3-month cadence · compute first)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85800" y="3364992"/>
            <a:ext cx="10820095" cy="429768"/>
          </a:xfrm>
          <a:prstGeom prst="roundRect">
            <a:avLst>
              <a:gd name="adj" fmla="val 1276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920240" y="3721608"/>
            <a:ext cx="3742822" cy="411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68680" y="3364992"/>
            <a:ext cx="1005840" cy="4297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40%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03120" y="3364992"/>
            <a:ext cx="9174175" cy="37490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1F8"/>
                </a:solidFill>
                <a:latin typeface="Arial"/>
              </a:rPr>
              <a:t>Compute &amp; line operation: LLM token procurement and multi-vendor access · the line running around the clock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5800" y="3867912"/>
            <a:ext cx="10820095" cy="429768"/>
          </a:xfrm>
          <a:prstGeom prst="roundRect">
            <a:avLst>
              <a:gd name="adj" fmla="val 1276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920240" y="4224528"/>
            <a:ext cx="2339263" cy="411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3867912"/>
            <a:ext cx="1005840" cy="4297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25%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03120" y="3867912"/>
            <a:ext cx="9174175" cy="37490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1F8"/>
                </a:solidFill>
                <a:latin typeface="Arial"/>
              </a:rPr>
              <a:t>Productization &amp; compliant launch: multi-tenant SaaS-ization · ICP filing / trademark / security compliance · canary release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85800" y="4370832"/>
            <a:ext cx="10820095" cy="429768"/>
          </a:xfrm>
          <a:prstGeom prst="roundRect">
            <a:avLst>
              <a:gd name="adj" fmla="val 1276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920240" y="4727448"/>
            <a:ext cx="1871411" cy="411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" y="4370832"/>
            <a:ext cx="1005840" cy="4297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20%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103120" y="4370832"/>
            <a:ext cx="9174175" cy="37490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1F8"/>
                </a:solidFill>
                <a:latin typeface="Arial"/>
              </a:rPr>
              <a:t>Marketing &amp; channel: free base edition for acquisition · the channel-partner system · first batch of industry editions to market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85800" y="4873752"/>
            <a:ext cx="10820095" cy="429768"/>
          </a:xfrm>
          <a:prstGeom prst="roundRect">
            <a:avLst>
              <a:gd name="adj" fmla="val 1276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920240" y="5230368"/>
            <a:ext cx="1403558" cy="411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8680" y="4873752"/>
            <a:ext cx="1005840" cy="42976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15%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103120" y="4873752"/>
            <a:ext cx="9174175" cy="37490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1F8"/>
                </a:solidFill>
                <a:latin typeface="Arial"/>
              </a:rPr>
              <a:t>Core team: a few key roles in AI-operations engineering and business development — humans do only creativity and exceptions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85800" y="5394959"/>
            <a:ext cx="10820095" cy="896112"/>
          </a:xfrm>
          <a:prstGeom prst="roundRect">
            <a:avLst>
              <a:gd name="adj" fmla="val 8163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60120" y="5394959"/>
            <a:ext cx="10271455" cy="89611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E9C166"/>
                </a:solidFill>
                <a:latin typeface="Arial"/>
              </a:rPr>
              <a:t>Dual-track milestones (by the physics of procurement, not by wishes): </a:t>
            </a:r>
            <a:r>
              <a:rPr sz="1100" b="0" i="0">
                <a:solidFill>
                  <a:srgbClr val="EEF1F8"/>
                </a:solidFill>
                <a:latin typeface="Arial"/>
              </a:rPr>
              <a:t>Fast track — ¥2,000-class deployment/O&amp;M orders fall within the no-tender threshold and close in days, landing in volume from month T+1 (platform-fee revenue ramps immediately). Slow track — government/enterprise custom tenders run 3–6 months, presented as shortlist / active pipeline. </a:t>
            </a:r>
            <a:r>
              <a:rPr sz="1100" b="1" i="0">
                <a:solidFill>
                  <a:srgbClr val="6FC7D6"/>
                </a:solidFill>
                <a:latin typeface="Arial"/>
              </a:rPr>
              <a:t>By T+9: channel network ≥20 partners · paying clients ≥10 · launching Series A on a real revenue curve.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TEAM &amp; 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We make next quarter verifiable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We don't forecast ten years — we make the next quarter verifiable.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25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011680"/>
            <a:ext cx="5300319" cy="1417320"/>
          </a:xfrm>
          <a:prstGeom prst="roundRect">
            <a:avLst>
              <a:gd name="adj" fmla="val 645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941832" y="2286000"/>
            <a:ext cx="530352" cy="530352"/>
          </a:xfrm>
          <a:prstGeom prst="ellipse">
            <a:avLst/>
          </a:prstGeom>
          <a:solidFill>
            <a:srgbClr val="0B1022"/>
          </a:solidFill>
          <a:ln w="2286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Diamond 12"/>
          <p:cNvSpPr/>
          <p:nvPr/>
        </p:nvSpPr>
        <p:spPr>
          <a:xfrm>
            <a:off x="1097280" y="2441448"/>
            <a:ext cx="219456" cy="219456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618488" y="2304288"/>
            <a:ext cx="4157319" cy="36576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Fan Jiankang · Founder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2798064"/>
            <a:ext cx="4797399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4C2"/>
                </a:solidFill>
                <a:latin typeface="Arial"/>
              </a:rPr>
              <a:t>Huawei IT / Southwest Securities Feihu.net / founder of a rapid webapp-development platform / e-government advisor to several ministries and local governments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05575" y="2011680"/>
            <a:ext cx="5300319" cy="1417320"/>
          </a:xfrm>
          <a:prstGeom prst="roundRect">
            <a:avLst>
              <a:gd name="adj" fmla="val 645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461607" y="2286000"/>
            <a:ext cx="530352" cy="530352"/>
          </a:xfrm>
          <a:prstGeom prst="ellipse">
            <a:avLst/>
          </a:prstGeom>
          <a:solidFill>
            <a:srgbClr val="0B1022"/>
          </a:solidFill>
          <a:ln w="2286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Diamond 17"/>
          <p:cNvSpPr/>
          <p:nvPr/>
        </p:nvSpPr>
        <p:spPr>
          <a:xfrm>
            <a:off x="6617055" y="2441448"/>
            <a:ext cx="219456" cy="219456"/>
          </a:xfrm>
          <a:prstGeom prst="diamond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138263" y="2304288"/>
            <a:ext cx="4157319" cy="36576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E9C166"/>
                </a:solidFill>
                <a:latin typeface="Arial"/>
              </a:rPr>
              <a:t>Jiang Ping · Co-founder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79895" y="2798064"/>
            <a:ext cx="4797399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9AA4C2"/>
                </a:solidFill>
                <a:latin typeface="Arial"/>
              </a:rPr>
              <a:t>Huawei IT / long-time practitioner of IBM methodology / full participant in Huawei IT planning &amp; implementation / project manager on several major programs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85800" y="3529584"/>
            <a:ext cx="10820095" cy="457200"/>
          </a:xfrm>
          <a:prstGeom prst="roundRect">
            <a:avLst>
              <a:gd name="adj" fmla="val 16000"/>
            </a:avLst>
          </a:prstGeom>
          <a:solidFill>
            <a:srgbClr val="18213F"/>
          </a:solidFill>
          <a:ln w="1651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60120" y="352958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6FC7D6"/>
                </a:solidFill>
                <a:latin typeface="Arial"/>
              </a:rPr>
              <a:t>25+ years of hands-on experience each  ·  20 invention patents pending  ·  106 specialized AI agents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85800" y="4114800"/>
            <a:ext cx="10820095" cy="1591056"/>
          </a:xfrm>
          <a:prstGeom prst="roundRect">
            <a:avLst>
              <a:gd name="adj" fmla="val 5172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85800" y="4224528"/>
            <a:ext cx="54864" cy="137160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60120" y="4242816"/>
            <a:ext cx="10271455" cy="37287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50" b="1" i="0">
                <a:solidFill>
                  <a:srgbClr val="EEF1F8"/>
                </a:solidFill>
                <a:latin typeface="Arial"/>
              </a:rPr>
              <a:t>AICESP is a platform with no business logic</a:t>
            </a:r>
            <a:r>
              <a:rPr sz="1150" b="0" i="0">
                <a:solidFill>
                  <a:srgbClr val="9AA4C2"/>
                </a:solidFill>
                <a:latin typeface="Arial"/>
              </a:rPr>
              <a:t> — feed in any country's requirements and it generates code for that country's needs. An English edition is coming, aimed at the global market.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" y="4652264"/>
            <a:ext cx="10271455" cy="2092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50" b="1" i="0">
                <a:solidFill>
                  <a:srgbClr val="EEF1F8"/>
                </a:solidFill>
                <a:latin typeface="Arial"/>
              </a:rPr>
              <a:t>Zero-risk entry: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a free half-day diagnosis · no payment if the POC disappoints.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120" y="4898136"/>
            <a:ext cx="10271455" cy="2092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50" b="1" i="0">
                <a:solidFill>
                  <a:srgbClr val="EEF1F8"/>
                </a:solidFill>
                <a:latin typeface="Arial"/>
              </a:rPr>
              <a:t>Data security: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everything stays on the client's intranet · source code belongs to the client.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0120" y="5144008"/>
            <a:ext cx="10271455" cy="2092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50" b="1" i="0">
                <a:solidFill>
                  <a:srgbClr val="EEF1F8"/>
                </a:solidFill>
                <a:latin typeface="Arial"/>
              </a:rPr>
              <a:t>Adapt as needed: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from a new requirement to new code implementation, in hours.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0120" y="5389880"/>
            <a:ext cx="10271455" cy="2092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50" b="1" i="0">
                <a:solidFill>
                  <a:srgbClr val="EEF1F8"/>
                </a:solidFill>
                <a:latin typeface="Arial"/>
              </a:rPr>
              <a:t>Service fee: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1–5% of traditional consulting, 10% of big-tech FDE.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85800" y="5852160"/>
            <a:ext cx="10820095" cy="475488"/>
          </a:xfrm>
          <a:prstGeom prst="roundRect">
            <a:avLst>
              <a:gd name="adj" fmla="val 15384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60120" y="5852160"/>
            <a:ext cx="10271455" cy="47548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9C166"/>
                </a:solidFill>
                <a:latin typeface="Arial"/>
              </a:rPr>
              <a:t>Website www.myaiarch.com      ·      Fan Jiankang 18515286608      ·      invest@aicesp.cn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LIVE PROOF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Due diligence, inverted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Don't trust a single slide — verify it live. Government sector · live production-line run · real execution log (1 auto-repair loop) · reproducible on the spot.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03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10820095" cy="3063240"/>
          </a:xfrm>
          <a:prstGeom prst="roundRect">
            <a:avLst>
              <a:gd name="adj" fmla="val 2686"/>
            </a:avLst>
          </a:prstGeom>
          <a:solidFill>
            <a:srgbClr val="0E1530"/>
          </a:solidFill>
          <a:ln w="1524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85800" y="2103120"/>
            <a:ext cx="10820095" cy="384048"/>
          </a:xfrm>
          <a:prstGeom prst="roundRect">
            <a:avLst>
              <a:gd name="adj" fmla="val 21428"/>
            </a:avLst>
          </a:prstGeom>
          <a:solidFill>
            <a:srgbClr val="1B25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960120" y="2240279"/>
            <a:ext cx="128016" cy="128016"/>
          </a:xfrm>
          <a:prstGeom prst="ellipse">
            <a:avLst/>
          </a:prstGeom>
          <a:solidFill>
            <a:srgbClr val="EF7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216152" y="2240279"/>
            <a:ext cx="128016" cy="128016"/>
          </a:xfrm>
          <a:prstGeom prst="ellipse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472184" y="2240279"/>
            <a:ext cx="128016" cy="128016"/>
          </a:xfrm>
          <a:prstGeom prst="ellipse">
            <a:avLst/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83080" y="2103120"/>
            <a:ext cx="8991295" cy="3840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68739A"/>
                </a:solidFill>
                <a:latin typeface="Arial"/>
              </a:rPr>
              <a:t>aicesp — live production 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2651760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57D08D"/>
                </a:solidFill>
                <a:latin typeface="Arial"/>
              </a:rPr>
              <a:t>$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Requirement-analysis engine starting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2921508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AEBT L1 · Strategy: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42 entities · 17 architecture constraints · 0 ambiguities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3191256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AEBT L2 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Requirement spec generated · Critical QC: 0 defects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3461003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AEBT L3 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11 microservices · 27 data tables · 53 API contracts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3730752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CODEGEN 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code generation 100% complete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" y="4000500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F7E72"/>
                </a:solidFill>
                <a:latin typeface="Arial"/>
              </a:rPr>
              <a:t>QA-16D · </a:t>
            </a:r>
            <a:r>
              <a:rPr sz="1150" b="0" i="0">
                <a:solidFill>
                  <a:srgbClr val="EF7E72"/>
                </a:solidFill>
                <a:latin typeface="Arial"/>
              </a:rPr>
              <a:t>Acceptance loop 1: BLOCKED · P0×1 (doc status drifted from the requirement contract)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4270248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AUTO-FIX · </a:t>
            </a:r>
            <a:r>
              <a:rPr sz="1150" b="0" i="0">
                <a:solidFill>
                  <a:srgbClr val="68739A"/>
                </a:solidFill>
                <a:latin typeface="Arial"/>
              </a:rPr>
              <a:t>Adjudicator CONFIRM → surgical enum realignment · consistency recompute · constraint written back to the platform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4539996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57D08D"/>
                </a:solidFill>
                <a:latin typeface="Arial"/>
              </a:rPr>
              <a:t>QA-16D 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Acceptance loop 2: PASS×16 · Critical=0 · Warnings=3 (non-blocking) · flywheel iterated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5840" y="4809744"/>
            <a:ext cx="10271455" cy="27432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6FC7D6"/>
                </a:solidFill>
                <a:latin typeface="Arial"/>
              </a:rPr>
              <a:t>KB-SYNC ·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enum drift → general constraint → auto-validated in banking &amp; manufacturing, so the drift never recurs  </a:t>
            </a:r>
            <a:r>
              <a:rPr sz="1150" b="1" i="0">
                <a:solidFill>
                  <a:srgbClr val="57D08D"/>
                </a:solidFill>
                <a:latin typeface="Arial"/>
              </a:rPr>
              <a:t>✓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5285232"/>
            <a:ext cx="10820095" cy="512064"/>
          </a:xfrm>
          <a:prstGeom prst="roundRect">
            <a:avLst>
              <a:gd name="adj" fmla="val 14285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0120" y="5285232"/>
            <a:ext cx="10271455" cy="51206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Fastest clean full chain 4.3 hours</a:t>
            </a:r>
            <a:r>
              <a:rPr sz="1200" b="0" i="0">
                <a:solidFill>
                  <a:srgbClr val="9AA4C2"/>
                </a:solidFill>
                <a:latin typeface="Arial"/>
              </a:rPr>
              <a:t> (requirements 30 min + design 48 min + code 3 hours) · requirement analysis as fast as </a:t>
            </a:r>
            <a:r>
              <a:rPr sz="1200" b="1" i="0">
                <a:solidFill>
                  <a:srgbClr val="E9C166"/>
                </a:solidFill>
                <a:latin typeface="Arial"/>
              </a:rPr>
              <a:t>26 minutes</a:t>
            </a:r>
            <a:r>
              <a:rPr sz="1200" b="0" i="0">
                <a:solidFill>
                  <a:srgbClr val="9AA4C2"/>
                </a:solidFill>
                <a:latin typeface="Arial"/>
              </a:rPr>
              <a:t> · runnable system ready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5800" y="5888736"/>
            <a:ext cx="10820095" cy="256032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68739A"/>
                </a:solidFill>
                <a:latin typeface="Arial"/>
              </a:rPr>
              <a:t>Output: </a:t>
            </a:r>
            <a:r>
              <a:rPr sz="1100" b="0" i="0">
                <a:solidFill>
                  <a:srgbClr val="9AA4C2"/>
                </a:solidFill>
                <a:latin typeface="Arial"/>
              </a:rPr>
              <a:t>requirement package 9 docs · design package 6 docs · development package (full source + 4 docs).  </a:t>
            </a:r>
            <a:r>
              <a:rPr sz="1100" b="1" i="0">
                <a:solidFill>
                  <a:srgbClr val="6FC7D6"/>
                </a:solidFill>
                <a:latin typeface="Arial"/>
              </a:rPr>
              <a:t>Name the scenario on the spot — we run it on the spot. No rehearsal · no cherry-picking · no prep.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Where's the competitive advantage?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So much spent on digital, yet analysis / delivery / improvement all break — verified across government, central SOEs and banking.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04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94560"/>
            <a:ext cx="2743200" cy="457200"/>
          </a:xfrm>
          <a:prstGeom prst="roundRect">
            <a:avLst>
              <a:gd name="adj" fmla="val 12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219456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9C166"/>
                </a:solidFill>
                <a:latin typeface="Arial"/>
              </a:rPr>
              <a:t>Broken link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38728" y="2194560"/>
            <a:ext cx="3886200" cy="457200"/>
          </a:xfrm>
          <a:prstGeom prst="roundRect">
            <a:avLst>
              <a:gd name="adj" fmla="val 12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38728" y="2194560"/>
            <a:ext cx="3886200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F7E72"/>
                </a:solidFill>
                <a:latin typeface="Arial"/>
              </a:rPr>
              <a:t>Status quo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534656" y="2194560"/>
            <a:ext cx="3971239" cy="457200"/>
          </a:xfrm>
          <a:prstGeom prst="roundRect">
            <a:avLst>
              <a:gd name="adj" fmla="val 12000"/>
            </a:avLst>
          </a:prstGeom>
          <a:solidFill>
            <a:srgbClr val="1B2544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534656" y="2194560"/>
            <a:ext cx="3971239" cy="457200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57D08D"/>
                </a:solidFill>
                <a:latin typeface="Arial"/>
              </a:rPr>
              <a:t>AICESP fixes it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" y="2761488"/>
            <a:ext cx="2743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2761488"/>
            <a:ext cx="242316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① Strategy never lands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538728" y="2761488"/>
            <a:ext cx="3886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721608" y="2761488"/>
            <a:ext cx="352044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Consultants charge for the analysis, not for landing it — they leave the moment the report is handed over.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534656" y="2761488"/>
            <a:ext cx="3971239" cy="841248"/>
          </a:xfrm>
          <a:prstGeom prst="roundRect">
            <a:avLst>
              <a:gd name="adj" fmla="val 7608"/>
            </a:avLst>
          </a:prstGeom>
          <a:solidFill>
            <a:srgbClr val="14233A"/>
          </a:solidFill>
          <a:ln w="15240">
            <a:solidFill>
              <a:srgbClr val="57D08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17536" y="2761488"/>
            <a:ext cx="360547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An AI consultant delivers an action list in hours, on duty 7×24.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85800" y="3712464"/>
            <a:ext cx="2743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3712464"/>
            <a:ext cx="242316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② Software forces process compromise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538728" y="3712464"/>
            <a:ext cx="3886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721608" y="3712464"/>
            <a:ext cx="352044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Built to the vendor's logic — 60% of the business goes live, 40% is left at the edges.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534656" y="3712464"/>
            <a:ext cx="3971239" cy="841248"/>
          </a:xfrm>
          <a:prstGeom prst="roundRect">
            <a:avLst>
              <a:gd name="adj" fmla="val 7608"/>
            </a:avLst>
          </a:prstGeom>
          <a:solidFill>
            <a:srgbClr val="14233A"/>
          </a:solidFill>
          <a:ln w="15240">
            <a:solidFill>
              <a:srgbClr val="57D08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717536" y="3712464"/>
            <a:ext cx="360547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A fully custom system generated from scratch, accepted by machine.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5800" y="4663440"/>
            <a:ext cx="2743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4663440"/>
            <a:ext cx="242316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③ Improvement resets to zero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38728" y="4663440"/>
            <a:ext cx="3886200" cy="841248"/>
          </a:xfrm>
          <a:prstGeom prst="roundRect">
            <a:avLst>
              <a:gd name="adj" fmla="val 7608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721608" y="4663440"/>
            <a:ext cx="3520440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9AA4C2"/>
                </a:solidFill>
                <a:latin typeface="Arial"/>
              </a:rPr>
              <a:t>A system is legacy the day it ships; improving means a new project and a new tender.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534656" y="4663440"/>
            <a:ext cx="3971239" cy="841248"/>
          </a:xfrm>
          <a:prstGeom prst="roundRect">
            <a:avLst>
              <a:gd name="adj" fmla="val 7608"/>
            </a:avLst>
          </a:prstGeom>
          <a:solidFill>
            <a:srgbClr val="14233A"/>
          </a:solidFill>
          <a:ln w="15240">
            <a:solidFill>
              <a:srgbClr val="57D08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717536" y="4663440"/>
            <a:ext cx="360547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The four-step flywheel runs 7×24 automatically, zero human trigger.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5800" y="5742432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60120" y="5742432"/>
            <a:ext cx="102714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Three-industry proof  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Government 138 files · 43/43 acceptance · 149 endpoints zero bypass</a:t>
            </a:r>
            <a:r>
              <a:rPr sz="1150" b="0" i="0">
                <a:solidFill>
                  <a:srgbClr val="68739A"/>
                </a:solidFill>
                <a:latin typeface="Arial"/>
              </a:rPr>
              <a:t>   |  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Enterprise 195 files · 21/21 · 95 endpoints zero bypass</a:t>
            </a:r>
            <a:r>
              <a:rPr sz="1150" b="0" i="0">
                <a:solidFill>
                  <a:srgbClr val="68739A"/>
                </a:solidFill>
                <a:latin typeface="Arial"/>
              </a:rPr>
              <a:t>   |  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Central SOE 11-system classified governance · 12 docs (internal exercise)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A closed-loop vertical value chain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Not 'auto-writing code' but an unbreakable vertical chain — what fundamentally sets AICESP apart from every 'AI tool'.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05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Strategic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goals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2248357" y="2542032"/>
            <a:ext cx="256032" cy="146304"/>
          </a:xfrm>
          <a:prstGeom prst="rightArrow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2540965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540965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Business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vision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103522" y="2542032"/>
            <a:ext cx="256032" cy="146304"/>
          </a:xfrm>
          <a:prstGeom prst="rightArrow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396130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96130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Value Creation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Web (VCW)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958687" y="2542032"/>
            <a:ext cx="256032" cy="146304"/>
          </a:xfrm>
          <a:prstGeom prst="rightArrow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6251295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E2647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51295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AI-empowered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process redesign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813852" y="2542032"/>
            <a:ext cx="256032" cy="146304"/>
          </a:xfrm>
          <a:prstGeom prst="rightArrow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8106460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06460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Requirement →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EF1F8"/>
                </a:solidFill>
                <a:latin typeface="Arial"/>
              </a:rPr>
              <a:t>design → code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9669017" y="2542032"/>
            <a:ext cx="256032" cy="146304"/>
          </a:xfrm>
          <a:prstGeom prst="rightArrow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9961625" y="2194560"/>
            <a:ext cx="1544269" cy="841248"/>
          </a:xfrm>
          <a:prstGeom prst="roundRect">
            <a:avLst>
              <a:gd name="adj" fmla="val 8695"/>
            </a:avLst>
          </a:prstGeom>
          <a:solidFill>
            <a:srgbClr val="1E2647"/>
          </a:solidFill>
          <a:ln w="1778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961625" y="2194560"/>
            <a:ext cx="1544269" cy="84124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Run &amp; optimize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100"/>
              </a:spcAft>
            </a:pPr>
            <a:r>
              <a:rPr sz="1150" b="1" i="0">
                <a:solidFill>
                  <a:srgbClr val="E9C166"/>
                </a:solidFill>
                <a:latin typeface="Arial"/>
              </a:rPr>
              <a:t>flywheel</a:t>
            </a:r>
          </a:p>
        </p:txBody>
      </p:sp>
      <p:sp>
        <p:nvSpPr>
          <p:cNvPr id="28" name="Left Arrow 27"/>
          <p:cNvSpPr/>
          <p:nvPr/>
        </p:nvSpPr>
        <p:spPr>
          <a:xfrm>
            <a:off x="868680" y="3236976"/>
            <a:ext cx="10454335" cy="118872"/>
          </a:xfrm>
          <a:prstGeom prst="leftArrow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3419856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6FC7D6"/>
                </a:solidFill>
                <a:latin typeface="Arial"/>
              </a:rPr>
              <a:t>A loop, not a chain: go-live is the start of the flywheel — AI always serves the strategy, never spins off-chain.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85800" y="3913632"/>
            <a:ext cx="10820095" cy="566928"/>
          </a:xfrm>
          <a:prstGeom prst="roundRect">
            <a:avLst>
              <a:gd name="adj" fmla="val 145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85800" y="4005072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41832" y="3913632"/>
            <a:ext cx="1892808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North Star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834640" y="4059936"/>
            <a:ext cx="10058" cy="27432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090672" y="3913632"/>
            <a:ext cx="82140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Under AI empowerment, redesign the enterprise's end-to-end processes, build new capabilities, and create value more distinctive and richer than rivals'.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85800" y="4553712"/>
            <a:ext cx="10820095" cy="566928"/>
          </a:xfrm>
          <a:prstGeom prst="roundRect">
            <a:avLst>
              <a:gd name="adj" fmla="val 145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" y="4645152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41832" y="4553712"/>
            <a:ext cx="1892808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Quality red line ①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834640" y="4700016"/>
            <a:ext cx="10058" cy="27432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090672" y="4553712"/>
            <a:ext cx="82140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The output must be a coherent end-to-end process redesign (AI becomes the subject; steps are reconstructed or disappear) — never a 'pile of isolated AI agents'.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85800" y="5193792"/>
            <a:ext cx="10820095" cy="566928"/>
          </a:xfrm>
          <a:prstGeom prst="roundRect">
            <a:avLst>
              <a:gd name="adj" fmla="val 145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85800" y="5285232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41832" y="5193792"/>
            <a:ext cx="1892808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Quality red line ②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834640" y="5340096"/>
            <a:ext cx="10058" cy="27432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090672" y="5193792"/>
            <a:ext cx="82140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Every AI enabler is traceable along the chain: process → new capability → value → advantage → vision → strategic goal. Isolated &amp; untraceable = out of focus = fail.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85800" y="5833872"/>
            <a:ext cx="10820095" cy="566928"/>
          </a:xfrm>
          <a:prstGeom prst="roundRect">
            <a:avLst>
              <a:gd name="adj" fmla="val 14516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85800" y="5925312"/>
            <a:ext cx="54864" cy="384048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41832" y="5833872"/>
            <a:ext cx="1892808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6FC7D6"/>
                </a:solidFill>
                <a:latin typeface="Arial"/>
              </a:rPr>
              <a:t>Deliverables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834640" y="5980176"/>
            <a:ext cx="10058" cy="274320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090672" y="5833872"/>
            <a:ext cx="82140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1F8"/>
                </a:solidFill>
                <a:latin typeface="Arial"/>
              </a:rPr>
              <a:t>Others stop at handing over code; AICESP hands over 'capability + flywheel'.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THE BIG IDEA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Software is just Instance #1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At its core AICESP is a domain-general, self-governing, self-evolving engine — 'requirement → design → develop → optimize' is only its first instance.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06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3484778" cy="2331720"/>
          </a:xfrm>
          <a:prstGeom prst="roundRect">
            <a:avLst>
              <a:gd name="adj" fmla="val 392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212848"/>
            <a:ext cx="54864" cy="2112263"/>
          </a:xfrm>
          <a:prstGeom prst="rect">
            <a:avLst/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32257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EF1F8"/>
                </a:solidFill>
                <a:latin typeface="Arial"/>
              </a:rPr>
              <a:t>Instance #1 · Enterprise software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" y="2706624"/>
            <a:ext cx="3027578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57D08D"/>
                </a:solidFill>
                <a:latin typeface="Arial"/>
              </a:rPr>
              <a:t>(verified · reproducible)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3544" y="3017520"/>
            <a:ext cx="3027578" cy="128930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Software ships with its own compiler / tests = a free referee, so feedback and self-evolution are fastest — which is why we lit this instance first. The four-stage line delivers a complete runnable system, end to end.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353458" y="2103120"/>
            <a:ext cx="3484778" cy="2331720"/>
          </a:xfrm>
          <a:prstGeom prst="roundRect">
            <a:avLst>
              <a:gd name="adj" fmla="val 392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353458" y="2212848"/>
            <a:ext cx="54864" cy="2112263"/>
          </a:xfrm>
          <a:prstGeom prst="rect">
            <a:avLst/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91202" y="232257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EF1F8"/>
                </a:solidFill>
                <a:latin typeface="Arial"/>
              </a:rPr>
              <a:t>Instance #2 · Running ourselves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91202" y="2706624"/>
            <a:ext cx="3027578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6FC7D6"/>
                </a:solidFill>
                <a:latin typeface="Arial"/>
              </a:rPr>
              <a:t>(emerging)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91202" y="3017520"/>
            <a:ext cx="3027578" cy="128930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The same engine in the 'operating AICESP' domain: strategy / process / iteration / daily ops run by AI, humans handling only creativity and exceptions. Self-evolution watch-lines, channel outreach and collateral already run here.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21116" y="2103120"/>
            <a:ext cx="3484778" cy="2331720"/>
          </a:xfrm>
          <a:prstGeom prst="roundRect">
            <a:avLst>
              <a:gd name="adj" fmla="val 3921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021116" y="2212848"/>
            <a:ext cx="54864" cy="2112263"/>
          </a:xfrm>
          <a:prstGeom prst="rect">
            <a:avLst/>
          </a:prstGeom>
          <a:solidFill>
            <a:srgbClr val="9B8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58860" y="2322576"/>
            <a:ext cx="3027578" cy="31089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EEF1F8"/>
                </a:solidFill>
                <a:latin typeface="Arial"/>
              </a:rPr>
              <a:t>Instance #N · Broader domains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58860" y="2706624"/>
            <a:ext cx="3027578" cy="23774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9B8CFF"/>
                </a:solidFill>
                <a:latin typeface="Arial"/>
              </a:rPr>
              <a:t>(trajectory)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58860" y="3017520"/>
            <a:ext cx="3027578" cy="128930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9AA4C2"/>
                </a:solidFill>
                <a:latin typeface="Arial"/>
              </a:rPr>
              <a:t>Strategy / research / operations / complex-system design — where expert teams work for months and there is no compiler. The barrier to a new domain isn't the engine, but 'who acts as the referee'.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5800" y="4617720"/>
            <a:ext cx="10820095" cy="1700784"/>
          </a:xfrm>
          <a:prstGeom prst="roundRect">
            <a:avLst>
              <a:gd name="adj" fmla="val 4301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78408" y="4764024"/>
            <a:ext cx="10234879" cy="1408176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1" i="0">
                <a:solidFill>
                  <a:srgbClr val="E9C166"/>
                </a:solidFill>
                <a:latin typeface="Arial"/>
              </a:rPr>
              <a:t>The moat: </a:t>
            </a:r>
            <a:r>
              <a:rPr sz="1250" b="0" i="0">
                <a:solidFill>
                  <a:srgbClr val="EEF1F8"/>
                </a:solidFill>
                <a:latin typeface="Arial"/>
              </a:rPr>
              <a:t>other domains have no free compiler. This engine's truly unique capability is </a:t>
            </a:r>
            <a:r>
              <a:rPr sz="1250" b="1" i="0">
                <a:solidFill>
                  <a:srgbClr val="E9C166"/>
                </a:solidFill>
                <a:latin typeface="Arial"/>
              </a:rPr>
              <a:t>manufacturing verification where no referee exists</a:t>
            </a:r>
            <a:r>
              <a:rPr sz="1250" b="0" i="0">
                <a:solidFill>
                  <a:srgbClr val="EEF1F8"/>
                </a:solidFill>
                <a:latin typeface="Arial"/>
              </a:rPr>
              <a:t> (adversarial multi-model verification · deterministic gates · simulation · decaying human-in-the-loop). Opening a new domain isn't a gate to conquer first — </a:t>
            </a:r>
            <a:r>
              <a:rPr sz="1250" b="1" i="0">
                <a:solidFill>
                  <a:srgbClr val="6FC7D6"/>
                </a:solidFill>
                <a:latin typeface="Arial"/>
              </a:rPr>
              <a:t>it is the very reason this engine exists</a:t>
            </a:r>
            <a:r>
              <a:rPr sz="1250" b="0" i="0">
                <a:solidFill>
                  <a:srgbClr val="EEF1F8"/>
                </a:solidFill>
                <a:latin typeface="Arial"/>
              </a:rPr>
              <a:t>. The TAM isn't capped at software outsourcing, but 'autonomous long-horizon projects in any domain'.</a:t>
            </a:r>
          </a:p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1" i="0">
                <a:solidFill>
                  <a:srgbClr val="9AA4C2"/>
                </a:solidFill>
                <a:latin typeface="Arial"/>
              </a:rPr>
              <a:t>In candor: </a:t>
            </a:r>
            <a:r>
              <a:rPr sz="1150" b="0" i="0">
                <a:solidFill>
                  <a:srgbClr val="9AA4C2"/>
                </a:solidFill>
                <a:latin typeface="Arial"/>
              </a:rPr>
              <a:t>Instance #1 is fully verified and self-governing; self-evolution is still early — what we sell is not 'already fully autonomous' but </a:t>
            </a:r>
            <a:r>
              <a:rPr sz="1150" b="1" i="0">
                <a:solidFill>
                  <a:srgbClr val="E9C166"/>
                </a:solidFill>
                <a:latin typeface="Arial"/>
              </a:rPr>
              <a:t>a positive slope</a:t>
            </a:r>
            <a:r>
              <a:rPr sz="1150" b="0" i="0">
                <a:solidFill>
                  <a:srgbClr val="9AA4C2"/>
                </a:solidFill>
                <a:latin typeface="Arial"/>
              </a:rPr>
              <a:t>. This is the axis that separates us from the 'strong people make strong output' path: we bet the system evolves itself.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Five subsystems + one shared foundation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Module autonomy · contract-driven · one-way dependency · separation of duties — subsystems pass only structured contracts, traceable throughout.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07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03120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" y="2194560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103120"/>
            <a:ext cx="18745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Requirement
subsystem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34640" y="2221991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054096" y="2103120"/>
            <a:ext cx="54708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3-stage analysis: vision → process redesign → spec · 51 agents + industry packs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71255" y="2221991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872423" y="2103120"/>
            <a:ext cx="25603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FC7D6"/>
                </a:solidFill>
                <a:latin typeface="Arial"/>
              </a:rPr>
              <a:t>design_ready_package (5-piece set)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" y="2761487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2852927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3544" y="2761487"/>
            <a:ext cx="18745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Design
subsystem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34640" y="2880359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54096" y="2761487"/>
            <a:ext cx="54708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3-stage: high-level → detailed → generability hardening · 30 agents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671255" y="2880359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872423" y="2761487"/>
            <a:ext cx="25603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FC7D6"/>
                </a:solidFill>
                <a:latin typeface="Arial"/>
              </a:rPr>
              <a:t>High-generability design + certificate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5800" y="3419856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85800" y="3511296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3544" y="3419856"/>
            <a:ext cx="18745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Development
subsystem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34640" y="3538727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54096" y="3419856"/>
            <a:ext cx="54708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Context prep → Claude Code coder writes it → quality pipeline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671255" y="3538727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72423" y="3419856"/>
            <a:ext cx="25603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FC7D6"/>
                </a:solidFill>
                <a:latin typeface="Arial"/>
              </a:rPr>
              <a:t>Runnable source + tests + delivery package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85800" y="4078224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85800" y="4169663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23544" y="4078224"/>
            <a:ext cx="18745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Optimization
subsystem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834640" y="4197096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054096" y="4078224"/>
            <a:ext cx="54708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EFIL loop + self-configuring monitoring → new requirements fed back into the line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671255" y="4197096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872423" y="4078224"/>
            <a:ext cx="25603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FC7D6"/>
                </a:solidFill>
                <a:latin typeface="Arial"/>
              </a:rPr>
              <a:t>Improvement requirements + case memory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85800" y="4736592"/>
            <a:ext cx="10820095" cy="566928"/>
          </a:xfrm>
          <a:prstGeom prst="roundRect">
            <a:avLst>
              <a:gd name="adj" fmla="val 1290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85800" y="4828031"/>
            <a:ext cx="54864" cy="3840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23544" y="4736592"/>
            <a:ext cx="18745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E9C166"/>
                </a:solidFill>
                <a:latin typeface="Arial"/>
              </a:rPr>
              <a:t>Governance hub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834640" y="4855464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054096" y="4736592"/>
            <a:ext cx="5470855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180" b="0" i="0">
                <a:solidFill>
                  <a:srgbClr val="EEF1F8"/>
                </a:solidFill>
                <a:latin typeface="Arial"/>
              </a:rPr>
              <a:t>A 'Ming Cabinet' with three-way checks arbitrates high-risk calls; humans as final adjudicator (HITL)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671255" y="4855464"/>
            <a:ext cx="10058" cy="329184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872423" y="4736592"/>
            <a:ext cx="2560320" cy="566928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6FC7D6"/>
                </a:solidFill>
                <a:latin typeface="Arial"/>
              </a:rPr>
              <a:t>Decision arbitration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85800" y="5413247"/>
            <a:ext cx="10820095" cy="603504"/>
          </a:xfrm>
          <a:prstGeom prst="roundRect">
            <a:avLst>
              <a:gd name="adj" fmla="val 12121"/>
            </a:avLst>
          </a:prstGeom>
          <a:solidFill>
            <a:srgbClr val="18213F"/>
          </a:solidFill>
          <a:ln w="16510">
            <a:solidFill>
              <a:srgbClr val="E9C1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60120" y="5413247"/>
            <a:ext cx="10271455" cy="603504"/>
          </a:xfrm>
          <a:prstGeom prst="rect">
            <a:avLst/>
          </a:prstGeom>
          <a:noFill/>
        </p:spPr>
        <p:txBody>
          <a:bodyPr wrap="square" lIns="0" rIns="0" tIns="0" bIns="0" anchor="ctr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E9C166"/>
                </a:solidFill>
                <a:latin typeface="Arial"/>
              </a:rPr>
              <a:t>Shared foundation: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LLMFactory (single LLM entry) · shared contracts · knowledge packs · three-model adversarial adjudication · DocEngine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6FC7D6"/>
                </a:solidFill>
                <a:latin typeface="Arial"/>
              </a:rPr>
              <a:t>Main axis: </a:t>
            </a:r>
            <a:r>
              <a:rPr sz="1150" b="0" i="0">
                <a:solidFill>
                  <a:srgbClr val="EEF1F8"/>
                </a:solidFill>
                <a:latin typeface="Arial"/>
              </a:rPr>
              <a:t>requirement → design → develop → optimize (flywheel)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PROOF IN THE HARDEST INDUSTRIES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Government / central SOE / banking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Strict compliance · conflicting stakeholders · heavy legacy — the three hardest industries, all run through.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08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" y="2148840"/>
            <a:ext cx="3484778" cy="3931920"/>
          </a:xfrm>
          <a:prstGeom prst="roundRect">
            <a:avLst>
              <a:gd name="adj" fmla="val 26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85800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" y="2386584"/>
            <a:ext cx="3027578" cy="32918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E9C166"/>
                </a:solidFill>
                <a:latin typeface="Arial"/>
              </a:rPr>
              <a:t>Government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544" y="2752344"/>
            <a:ext cx="3027578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nationwide smart-government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3544" y="3099816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3544" y="324612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Input: one general smart-government requirement doc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3544" y="3662426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Machine net time: hours-scale (req · design · dev in parallel)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" y="4078732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Delivery: complete runnable system · all 3 factory gates passed · 44 business pages testable online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3544" y="4652899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138 code files auto-generated · 43/43 acceptance tests · 149 protected endpoints, zero auth bypass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3544" y="5227066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E9C16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Full chain in a single day · reproducible on-site during due diligence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53458" y="2148840"/>
            <a:ext cx="3484778" cy="3931920"/>
          </a:xfrm>
          <a:prstGeom prst="roundRect">
            <a:avLst>
              <a:gd name="adj" fmla="val 26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4353458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6FC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91202" y="2386584"/>
            <a:ext cx="3027578" cy="32918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6FC7D6"/>
                </a:solidFill>
                <a:latin typeface="Arial"/>
              </a:rPr>
              <a:t>Central SOE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91202" y="2752344"/>
            <a:ext cx="3027578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large energy · legacy-IT governance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91202" y="3099816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91202" y="324612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Input: 2 sets of meeting minutes (~5,000 characters)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91202" y="3662426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On a physically isolated secure network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91202" y="4078732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All analysis completed in a few hours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91202" y="4337177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11-system panoramic plan · 12 complete planning documents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1202" y="4753483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6FC7D6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Planning as code — every constraint compiled into mandatory validation of the design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021116" y="2148840"/>
            <a:ext cx="3484778" cy="3931920"/>
          </a:xfrm>
          <a:prstGeom prst="roundRect">
            <a:avLst>
              <a:gd name="adj" fmla="val 2623"/>
            </a:avLst>
          </a:prstGeom>
          <a:solidFill>
            <a:srgbClr val="151D37"/>
          </a:solidFill>
          <a:ln w="1270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ounded Rectangle 31"/>
          <p:cNvSpPr/>
          <p:nvPr/>
        </p:nvSpPr>
        <p:spPr>
          <a:xfrm>
            <a:off x="8021116" y="2148840"/>
            <a:ext cx="3484778" cy="64008"/>
          </a:xfrm>
          <a:prstGeom prst="roundRect">
            <a:avLst>
              <a:gd name="adj" fmla="val 28571"/>
            </a:avLst>
          </a:prstGeom>
          <a:solidFill>
            <a:srgbClr val="57D0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258860" y="2386584"/>
            <a:ext cx="3027578" cy="329184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57D08D"/>
                </a:solidFill>
                <a:latin typeface="Arial"/>
              </a:rPr>
              <a:t>Banking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58860" y="2752344"/>
            <a:ext cx="3027578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9AA4C2"/>
                </a:solidFill>
                <a:latin typeface="Arial"/>
              </a:rPr>
              <a:t>bank office system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58860" y="3099816"/>
            <a:ext cx="3009290" cy="10058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258860" y="3246120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Input: the bank office-system tender document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58860" y="3662426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Machine net time: hours-scale (req · design · dev in parallel)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58860" y="4078732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Compute-intensive replacing labor-intensive — a different cost structure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58860" y="4495038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Partner acceptance satisfied · all quality gates passed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58860" y="4911344"/>
            <a:ext cx="3027578" cy="54864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30" b="1" i="0">
                <a:solidFill>
                  <a:srgbClr val="57D08D"/>
                </a:solidFill>
                <a:latin typeface="Arial"/>
              </a:rPr>
              <a:t>· </a:t>
            </a:r>
            <a:r>
              <a:rPr sz="1130" b="0" i="0">
                <a:solidFill>
                  <a:srgbClr val="EEF1F8"/>
                </a:solidFill>
                <a:latin typeface="Arial"/>
              </a:rPr>
              <a:t>Full-chain auto output (internal exercise · not a client delivery)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548640"/>
            <a:ext cx="54864" cy="841248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5256" y="530352"/>
            <a:ext cx="9448495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SEE IT LIVE 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" y="786384"/>
            <a:ext cx="10058400" cy="566928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EEF1F8"/>
                </a:solidFill>
                <a:latin typeface="Arial"/>
              </a:rPr>
              <a:t>The delivered system's real UI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5256" y="141732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6FC7D6"/>
                </a:solidFill>
                <a:latin typeface="Arial"/>
              </a:rPr>
              <a:t>The business system the client's staff use every day — really generated code · demo data · AI confidence and human review embedded in every step.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6446520"/>
            <a:ext cx="10820095" cy="10972"/>
          </a:xfrm>
          <a:prstGeom prst="rect">
            <a:avLst/>
          </a:prstGeom>
          <a:solidFill>
            <a:srgbClr val="2A36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649224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9AA4C2"/>
                </a:solidFill>
                <a:latin typeface="Arial"/>
              </a:rPr>
              <a:t>AICESP</a:t>
            </a:r>
            <a:r>
              <a:rPr sz="900" b="0" i="0">
                <a:solidFill>
                  <a:srgbClr val="68739A"/>
                </a:solidFill>
                <a:latin typeface="Arial"/>
              </a:rPr>
              <a:t>  ·  Yandie Intelligent Technology (Beijing) Co., Ltd.  ·  www.myaiarch.com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77095" y="6492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E9C166"/>
                </a:solidFill>
                <a:latin typeface="Arial"/>
              </a:rPr>
              <a:t>09</a:t>
            </a:r>
            <a:r>
              <a:rPr sz="900" b="0" i="0">
                <a:solidFill>
                  <a:srgbClr val="68739A"/>
                </a:solidFill>
                <a:latin typeface="Arial"/>
              </a:rPr>
              <a:t> / 25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30936" y="2003171"/>
            <a:ext cx="7150608" cy="4314698"/>
          </a:xfrm>
          <a:prstGeom prst="roundRect">
            <a:avLst>
              <a:gd name="adj" fmla="val 1059"/>
            </a:avLst>
          </a:prstGeom>
          <a:solidFill>
            <a:srgbClr val="151D37"/>
          </a:solidFill>
          <a:ln w="15240">
            <a:solidFill>
              <a:srgbClr val="2A36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img_slide9_go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58035"/>
            <a:ext cx="7040880" cy="420497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092440" y="2514600"/>
            <a:ext cx="45720" cy="2651760"/>
          </a:xfrm>
          <a:prstGeom prst="rect">
            <a:avLst/>
          </a:prstGeom>
          <a:solidFill>
            <a:srgbClr val="E9C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93608" y="2468880"/>
            <a:ext cx="3212287" cy="27432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240">
                <a:solidFill>
                  <a:srgbClr val="E9C166"/>
                </a:solidFill>
                <a:latin typeface="Arial"/>
              </a:rPr>
              <a:t>LIVE DEMO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93608" y="2852928"/>
            <a:ext cx="3212287" cy="20116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EEF1F8"/>
                </a:solidFill>
                <a:latin typeface="Arial"/>
              </a:rPr>
              <a:t>Government standard edition · credit-supervision console: </a:t>
            </a:r>
            <a:r>
              <a:rPr sz="1200" b="0" i="0">
                <a:solidFill>
                  <a:srgbClr val="9AA4C2"/>
                </a:solidFill>
                <a:latin typeface="Arial"/>
              </a:rPr>
              <a:t>AI scores every enterprise with a stated confidence level; low-confidence cases auto-route to human review — AI screens first, humans decide, not badge-engineered AI.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93608" y="5257800"/>
            <a:ext cx="3139135" cy="566928"/>
          </a:xfrm>
          <a:prstGeom prst="roundRect">
            <a:avLst>
              <a:gd name="adj" fmla="val 14516"/>
            </a:avLst>
          </a:prstGeom>
          <a:solidFill>
            <a:srgbClr val="18213F"/>
          </a:solidFill>
          <a:ln w="15240">
            <a:solidFill>
              <a:srgbClr val="6FC7D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76488" y="5340096"/>
            <a:ext cx="2864815" cy="182880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 spc="160">
                <a:solidFill>
                  <a:srgbClr val="68739A"/>
                </a:solidFill>
                <a:latin typeface="Arial"/>
              </a:rPr>
              <a:t>VERIFY IT YOURSELF ONLINE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76488" y="5522976"/>
            <a:ext cx="2864815" cy="256032"/>
          </a:xfrm>
          <a:prstGeom prst="rect">
            <a:avLst/>
          </a:prstGeom>
          <a:noFill/>
        </p:spPr>
        <p:txBody>
          <a:bodyPr wrap="square" lIns="0" rIns="0" tIns="0" bIns="0" anchor="t">
            <a:no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6FC7D6"/>
                </a:solidFill>
                <a:latin typeface="Arial"/>
              </a:rPr>
              <a:t>myaiarch.com/demo/gov</a:t>
            </a:r>
            <a:r>
              <a:rPr sz="1250" b="1" i="0">
                <a:solidFill>
                  <a:srgbClr val="6FC7D6"/>
                </a:solidFill>
                <a:latin typeface="Arial"/>
              </a:rPr>
              <a:t>  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