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874519"/>
            <a:ext cx="10911535" cy="8229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4000" b="1">
                <a:solidFill>
                  <a:srgbClr val="EEF1F8"/>
                </a:solidFill>
                <a:latin typeface="Microsoft YaHei"/>
              </a:rPr>
              <a:t>AICESP 融资计划书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788920"/>
            <a:ext cx="10911535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000" b="1">
                <a:solidFill>
                  <a:srgbClr val="E9C166"/>
                </a:solidFill>
                <a:latin typeface="Microsoft YaHei"/>
              </a:rPr>
              <a:t>种子轮 · 融资 600 万元 · 投前估值 6,000 万元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429000"/>
            <a:ext cx="10911535" cy="41148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双重 AI 原生平台：系统由 AI 生成，业务由 AI 驱动——投的不是今天的产线，是它的加速度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5852160"/>
            <a:ext cx="10911535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演迭智能科技（北京）有限公司 · www.myaiarch.com · invest@aicesp.cn · 2026年7月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一页看懂本轮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条款清晰 · 用途明确 · 里程碑可验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2 / 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709928"/>
            <a:ext cx="2556433" cy="11887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865376"/>
            <a:ext cx="2556433" cy="3200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融资金额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212848"/>
            <a:ext cx="2556433" cy="5029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600 万元人民币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25113" y="1709928"/>
            <a:ext cx="2556433" cy="11887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25113" y="1865376"/>
            <a:ext cx="2556433" cy="3200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投前估值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25113" y="2212848"/>
            <a:ext cx="2556433" cy="5029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6,000 万元人民币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0147" y="1709928"/>
            <a:ext cx="2556433" cy="11887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210147" y="1865376"/>
            <a:ext cx="2556433" cy="3200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投后估值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0147" y="2212848"/>
            <a:ext cx="2556433" cy="5029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6,600 万元人民币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995181" y="1709928"/>
            <a:ext cx="2556433" cy="118872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995181" y="1865376"/>
            <a:ext cx="2556433" cy="3200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出让比例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995181" y="2212848"/>
            <a:ext cx="2556433" cy="5029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约 9.1%（以最终协议为准）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3127248"/>
            <a:ext cx="10911535" cy="1371600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96112" y="3264408"/>
            <a:ext cx="10399471" cy="11430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35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这轮买什么：</a:t>
            </a:r>
            <a:r>
              <a:rPr sz="1500" b="0">
                <a:solidFill>
                  <a:srgbClr val="EEF1F8"/>
                </a:solidFill>
                <a:latin typeface="Microsoft YaHei"/>
              </a:rPr>
              <a:t>一条已双链实证的 AI 全自动交付产线（政务 138 文件/43 验收全过·企业 195 文件/21 验收全过·全部可现场复跑）</a:t>
            </a:r>
          </a:p>
          <a:p>
            <a:pPr algn="l">
              <a:lnSpc>
                <a:spcPct val="135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以及它的加速度：</a:t>
            </a:r>
            <a:r>
              <a:rPr sz="1500" b="0">
                <a:solidFill>
                  <a:srgbClr val="EEF1F8"/>
                </a:solidFill>
                <a:latin typeface="Microsoft YaHei"/>
              </a:rPr>
              <a:t>AIcevo 自我演进层——每一轮生产自动收割改进机会，交付能力随运转持续变强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" y="4727448"/>
            <a:ext cx="10911535" cy="105156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0080" y="4727448"/>
            <a:ext cx="54864" cy="1051560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96112" y="4864608"/>
            <a:ext cx="10399471" cy="8229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EEF1F8"/>
                </a:solidFill>
                <a:latin typeface="Microsoft YaHei"/>
              </a:rPr>
              <a:t>18 个月三步走：T+6月 平台正式上线·免费基础版开放·付费首单 → T+12月 五版本在售·代理商网络成形 → T+18月 八行业版全线·启动 A 轮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Diamond 26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为什么是现在，为什么是这个价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估值锚定的是已验证资产，不是故事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3 / 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709928"/>
            <a:ext cx="10911535" cy="9692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709928"/>
            <a:ext cx="54864" cy="969264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1819656"/>
            <a:ext cx="283464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已验证的产线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40480" y="1819656"/>
            <a:ext cx="7436815" cy="74980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两条真实产线全链跑通并可现场复跑；106 个专项 AI Agent；1100+ 项自动化测试守护；三重出厂闸不达标不出厂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770632"/>
            <a:ext cx="10911535" cy="9692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40080" y="2770632"/>
            <a:ext cx="54864" cy="969264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77824" y="2880360"/>
            <a:ext cx="283464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已上线的对外面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0" y="2880360"/>
            <a:ext cx="7436815" cy="74980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官网与双产品在线演示公开可访问；五址企业邮箱由 AI 商务助理值守应答；产品未发布已有代理商主动上门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" y="3831336"/>
            <a:ext cx="10911535" cy="9692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" y="3831336"/>
            <a:ext cx="54864" cy="969264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77824" y="3941064"/>
            <a:ext cx="283464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结构性护城河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40480" y="3941064"/>
            <a:ext cx="7436815" cy="74980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五层母体架构：竞品能抄走 L0 交付系统的截图，抄不走 L2 自我演进层与 L3 agent 能力层的斜率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4892040"/>
            <a:ext cx="10911535" cy="9692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" y="4892040"/>
            <a:ext cx="54864" cy="969264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77824" y="5001768"/>
            <a:ext cx="283464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窗口期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40480" y="5001768"/>
            <a:ext cx="7436815" cy="749808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EEF1F8"/>
                </a:solidFill>
                <a:latin typeface="Microsoft YaHei"/>
              </a:rPr>
              <a:t>AI 原生一体化系统正处替代传统协同软件的窗口期；免费基础版是获客抓手，先入场者建立客户存量与约束库复利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Diamond 25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资金用途：600 万怎么花（18 个月规划）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算力优先——平台逻辑是 AI 干活，人少而精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4 / 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709928"/>
            <a:ext cx="10911535" cy="9692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709928"/>
            <a:ext cx="4364614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1247" y="1874520"/>
            <a:ext cx="1097280" cy="64008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200" b="1">
                <a:solidFill>
                  <a:srgbClr val="E9C166"/>
                </a:solidFill>
                <a:latin typeface="Microsoft YaHei"/>
              </a:rPr>
              <a:t>40%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1837944"/>
            <a:ext cx="292608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EF1F8"/>
                </a:solidFill>
                <a:latin typeface="Microsoft YaHei"/>
              </a:rPr>
              <a:t>算力与产线运转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1837944"/>
            <a:ext cx="6248095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大模型 token 采购与多厂商接入 · 产线全天候运转与金丝雀基准回归 · AIcevo 演进机制持续运行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" y="2770632"/>
            <a:ext cx="10911535" cy="9692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40080" y="2770632"/>
            <a:ext cx="2727883" cy="82296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41247" y="2935224"/>
            <a:ext cx="1097280" cy="64008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200" b="1">
                <a:solidFill>
                  <a:srgbClr val="6FC7D6"/>
                </a:solidFill>
                <a:latin typeface="Microsoft YaHei"/>
              </a:rPr>
              <a:t>25%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80" y="2898648"/>
            <a:ext cx="292608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EF1F8"/>
                </a:solidFill>
                <a:latin typeface="Microsoft YaHei"/>
              </a:rPr>
              <a:t>产品化与合规上线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898648"/>
            <a:ext cx="6248095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多租户 SaaS 化与门户完成 · 备案/商标/安全合规 · 生产环境与灰度发布体系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3831336"/>
            <a:ext cx="10911535" cy="9692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0080" y="3831336"/>
            <a:ext cx="2182307" cy="82296"/>
          </a:xfrm>
          <a:prstGeom prst="rect">
            <a:avLst/>
          </a:prstGeom>
          <a:solidFill>
            <a:srgbClr val="5ACB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1247" y="3995928"/>
            <a:ext cx="1097280" cy="64008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200" b="1">
                <a:solidFill>
                  <a:srgbClr val="5ACB8A"/>
                </a:solidFill>
                <a:latin typeface="Microsoft YaHei"/>
              </a:rPr>
              <a:t>20%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11680" y="3959352"/>
            <a:ext cx="292608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EF1F8"/>
                </a:solidFill>
                <a:latin typeface="Microsoft YaHei"/>
              </a:rPr>
              <a:t>市场与渠道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0" y="3959352"/>
            <a:ext cx="6248095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免费基础版投放获客 · 代理商体系建设 · 首批行业版打磨上市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" y="4892040"/>
            <a:ext cx="10911535" cy="969264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40080" y="4892040"/>
            <a:ext cx="1636730" cy="82296"/>
          </a:xfrm>
          <a:prstGeom prst="rect">
            <a:avLst/>
          </a:prstGeom>
          <a:solidFill>
            <a:srgbClr val="9AA4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7" y="5056632"/>
            <a:ext cx="1097280" cy="64008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200" b="1">
                <a:solidFill>
                  <a:srgbClr val="9AA4C2"/>
                </a:solidFill>
                <a:latin typeface="Microsoft YaHei"/>
              </a:rPr>
              <a:t>15%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011680" y="5020056"/>
            <a:ext cx="2926080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EF1F8"/>
                </a:solidFill>
                <a:latin typeface="Microsoft YaHei"/>
              </a:rPr>
              <a:t>核心团队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0" y="5020056"/>
            <a:ext cx="6248095" cy="73152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AI 运营工程师与商务拓展少量关键岗位——人只做创意与例外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Diamond 29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里程碑：可验证的三步走（规划目标）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每一步都有客观可查的完成标志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5 / 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755648"/>
            <a:ext cx="3484778" cy="356616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755648"/>
            <a:ext cx="3484778" cy="457200"/>
          </a:xfrm>
          <a:prstGeom prst="rect">
            <a:avLst/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810512"/>
            <a:ext cx="3484778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T+6 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59" y="2350008"/>
            <a:ext cx="3119018" cy="28346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平台正式上线（备案/商标落定·生产环境灰度体系就绪）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免费基础版开放注册·在线演示转化通道打通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首批代理商签约·付费首单落地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53458" y="1755648"/>
            <a:ext cx="3484778" cy="356616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353458" y="1755648"/>
            <a:ext cx="3484778" cy="457200"/>
          </a:xfrm>
          <a:prstGeom prst="rect">
            <a:avLst/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53458" y="1810512"/>
            <a:ext cx="3484778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T+12 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36338" y="2350008"/>
            <a:ext cx="3119018" cy="28346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政务+企业+首批 3 个行业版在售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代理商网络成形·AI 商务中枢承接日常获客对话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产线运转与交付数据形成 A 轮尽调底稿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066836" y="1755648"/>
            <a:ext cx="3484778" cy="356616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66836" y="1755648"/>
            <a:ext cx="3484778" cy="457200"/>
          </a:xfrm>
          <a:prstGeom prst="rect">
            <a:avLst/>
          </a:prstGeom>
          <a:solidFill>
            <a:srgbClr val="121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066836" y="1810512"/>
            <a:ext cx="3484778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T+18 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49716" y="2350008"/>
            <a:ext cx="3119018" cy="283464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八行业版全线在售·知识库与约束库复利显现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AIcevo 演进指标（缺陷逃逸率下降斜率·每轮收割转化率）对外可审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E9C166"/>
                </a:solidFill>
                <a:latin typeface="Microsoft YaHei"/>
              </a:rPr>
              <a:t>· </a:t>
            </a:r>
            <a:r>
              <a:rPr sz="1300" b="0">
                <a:solidFill>
                  <a:srgbClr val="EEF1F8"/>
                </a:solidFill>
                <a:latin typeface="Microsoft YaHei"/>
              </a:rPr>
              <a:t>启动 A 轮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Diamond 21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后续融资规划（以届时经营数据为准）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本轮之后的路线：规模化 → 能力外溢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6 / 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801368"/>
            <a:ext cx="10911535" cy="155448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" y="1801368"/>
            <a:ext cx="54864" cy="1554480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96112" y="1965960"/>
            <a:ext cx="4754880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EF1F8"/>
                </a:solidFill>
                <a:latin typeface="Microsoft YaHei"/>
              </a:rPr>
              <a:t>A 轮 · 预计 T+18~24 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6112" y="2459736"/>
            <a:ext cx="4754880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目标 3,000-5,000 万元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0" y="1984248"/>
            <a:ext cx="5333695" cy="12344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9AA4C2"/>
                </a:solidFill>
                <a:latin typeface="Microsoft YaHei"/>
              </a:rPr>
              <a:t>行业版矩阵全面扩张 · 区域渠道网络下沉 · 算力体系扩容——用本轮沉淀的交付数据与代理商网络定价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" y="3584448"/>
            <a:ext cx="10911535" cy="155448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40080" y="3584448"/>
            <a:ext cx="54864" cy="1554480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96112" y="3749039"/>
            <a:ext cx="4754880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EF1F8"/>
                </a:solidFill>
                <a:latin typeface="Microsoft YaHei"/>
              </a:rPr>
              <a:t>B 轮 · 远期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6112" y="4242816"/>
            <a:ext cx="4754880" cy="4572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视 A 轮后经营数据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3767328"/>
            <a:ext cx="5333695" cy="12344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400" b="0">
                <a:solidFill>
                  <a:srgbClr val="9AA4C2"/>
                </a:solidFill>
                <a:latin typeface="Microsoft YaHei"/>
              </a:rPr>
              <a:t>第二增长曲线：AIcevo 自我演进能力平台化输出——把「改进产线的产线」作为独立能力开放给生态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5458968"/>
            <a:ext cx="10911535" cy="548640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127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458968"/>
            <a:ext cx="10911535" cy="548640"/>
          </a:xfrm>
          <a:prstGeom prst="rect">
            <a:avLst/>
          </a:prstGeom>
          <a:noFill/>
        </p:spPr>
        <p:txBody>
          <a:bodyPr wrap="squar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>
                <a:solidFill>
                  <a:srgbClr val="E9C166"/>
                </a:solidFill>
                <a:latin typeface="Microsoft YaHei"/>
              </a:rPr>
              <a:t>融资节奏原则：每一轮都以上一阶段可审计的运转数据定价——不讲故事，讲斜率。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Diamond 21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1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Diamond 2"/>
          <p:cNvSpPr/>
          <p:nvPr/>
        </p:nvSpPr>
        <p:spPr>
          <a:xfrm>
            <a:off x="640080" y="502920"/>
            <a:ext cx="182880" cy="182880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50976" y="384048"/>
            <a:ext cx="10058400" cy="603504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2600" b="1">
                <a:solidFill>
                  <a:srgbClr val="EEF1F8"/>
                </a:solidFill>
                <a:latin typeface="Microsoft YaHei"/>
              </a:rPr>
              <a:t>下一步</a:t>
            </a:r>
          </a:p>
        </p:txBody>
      </p:sp>
      <p:sp>
        <p:nvSpPr>
          <p:cNvPr id="5" name="Rectangle 4"/>
          <p:cNvSpPr/>
          <p:nvPr/>
        </p:nvSpPr>
        <p:spPr>
          <a:xfrm>
            <a:off x="969264" y="1060704"/>
            <a:ext cx="566928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50976" y="1133856"/>
            <a:ext cx="10600639" cy="402336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6FC7D6"/>
                </a:solidFill>
                <a:latin typeface="Microsoft YaHei"/>
              </a:rPr>
              <a:t>与创始团队对话，或先让 AI 助理接待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17352" y="402336"/>
            <a:ext cx="914400" cy="310896"/>
          </a:xfrm>
          <a:prstGeom prst="roundRect">
            <a:avLst>
              <a:gd name="adj" fmla="val 6000"/>
            </a:avLst>
          </a:prstGeom>
          <a:solidFill>
            <a:srgbClr val="121A3E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17352" y="402336"/>
            <a:ext cx="914400" cy="310896"/>
          </a:xfrm>
          <a:prstGeom prst="rect">
            <a:avLst/>
          </a:prstGeom>
          <a:noFill/>
        </p:spPr>
        <p:txBody>
          <a:bodyPr wrap="none" anchor="ctr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9AA4C2"/>
                </a:solidFill>
                <a:latin typeface="Microsoft YaHei"/>
              </a:rPr>
              <a:t>7 / 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1938528"/>
            <a:ext cx="10911535" cy="1051560"/>
          </a:xfrm>
          <a:prstGeom prst="roundRect">
            <a:avLst>
              <a:gd name="adj" fmla="val 6000"/>
            </a:avLst>
          </a:prstGeom>
          <a:solidFill>
            <a:srgbClr val="151D40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48256"/>
            <a:ext cx="10911535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E9C166"/>
                </a:solidFill>
                <a:latin typeface="Microsoft YaHei"/>
              </a:rPr>
              <a:t>invest@aicesp.cn （AI 投资者关系助理即时应答·重要事项创始团队跟进）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505456"/>
            <a:ext cx="10911535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0">
                <a:solidFill>
                  <a:srgbClr val="EEF1F8"/>
                </a:solidFill>
                <a:latin typeface="Microsoft YaHei"/>
              </a:rPr>
              <a:t>官网与在线演示：www.myaiarch.com · 樊健康 18515286608 · 7996052@qq.com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355848"/>
            <a:ext cx="10911535" cy="1188720"/>
          </a:xfrm>
          <a:prstGeom prst="roundRect">
            <a:avLst>
              <a:gd name="adj" fmla="val 6000"/>
            </a:avLst>
          </a:prstGeom>
          <a:solidFill>
            <a:srgbClr val="101735"/>
          </a:solidFill>
          <a:ln w="9525">
            <a:solidFill>
              <a:srgbClr val="2A34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6112" y="3493008"/>
            <a:ext cx="10399471" cy="91440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300" b="0">
                <a:solidFill>
                  <a:srgbClr val="9AA4C2"/>
                </a:solidFill>
                <a:latin typeface="Microsoft YaHei"/>
              </a:rPr>
              <a:t>声明：本资料为项目介绍与融资规划，其中标注「规划」「目标」「预计」的内容为前瞻性计划而非承诺；本资料不构成任何证券发行或公开募集之要约，正式投资以双方签署的协议为准。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864608"/>
            <a:ext cx="10911535" cy="36576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>
                <a:solidFill>
                  <a:srgbClr val="6FC7D6"/>
                </a:solidFill>
                <a:latin typeface="Microsoft YaHei"/>
              </a:rPr>
              <a:t>本融资计划书由 AICESP 平台 AI 编制——这本身就是产品能力的一次演示。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6419088"/>
            <a:ext cx="10911535" cy="12801"/>
          </a:xfrm>
          <a:prstGeom prst="rect">
            <a:avLst/>
          </a:prstGeom>
          <a:solidFill>
            <a:srgbClr val="2A34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Diamond 15"/>
          <p:cNvSpPr/>
          <p:nvPr/>
        </p:nvSpPr>
        <p:spPr>
          <a:xfrm>
            <a:off x="640080" y="6528816"/>
            <a:ext cx="91440" cy="91440"/>
          </a:xfrm>
          <a:prstGeom prst="diamond">
            <a:avLst/>
          </a:prstGeom>
          <a:solidFill>
            <a:srgbClr val="8A6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59" y="6473952"/>
            <a:ext cx="10728655" cy="274320"/>
          </a:xfrm>
          <a:prstGeom prst="rect">
            <a:avLst/>
          </a:prstGeom>
          <a:noFill/>
        </p:spPr>
        <p:txBody>
          <a:bodyPr wrap="square" anchor="t" lIns="38100" rIns="38100" tIns="12700" bIns="127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200"/>
              </a:spcAft>
            </a:pPr>
            <a:r>
              <a:rPr sz="1050" b="0">
                <a:solidFill>
                  <a:srgbClr val="9AA4C2"/>
                </a:solidFill>
                <a:latin typeface="Microsoft YaHei"/>
              </a:rPr>
              <a:t>AICESP · 演迭智能科技（北京）有限公司 · www.myaiarch.com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