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69" r:id="rId20"/>
    <p:sldId id="274" r:id="rId25"/>
    <p:sldId id="257" r:id="rId8"/>
    <p:sldId id="258" r:id="rId9"/>
    <p:sldId id="280" r:id="rId31"/>
    <p:sldId id="259" r:id="rId10"/>
    <p:sldId id="260" r:id="rId11"/>
    <p:sldId id="278" r:id="rId29"/>
    <p:sldId id="279" r:id="rId30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0" r:id="rId21"/>
    <p:sldId id="271" r:id="rId22"/>
    <p:sldId id="272" r:id="rId23"/>
    <p:sldId id="273" r:id="rId24"/>
    <p:sldId id="277" r:id="rId28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2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3.xml"/><Relationship Id="rId29" Type="http://schemas.openxmlformats.org/officeDocument/2006/relationships/slide" Target="slides/slide9.xml"/><Relationship Id="rId30" Type="http://schemas.openxmlformats.org/officeDocument/2006/relationships/slide" Target="slides/slide10.xml"/><Relationship Id="rId31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869680" y="-1554480"/>
            <a:ext cx="4754880" cy="4754880"/>
          </a:xfrm>
          <a:prstGeom prst="ellipse">
            <a:avLst/>
          </a:prstGeom>
          <a:noFill/>
          <a:ln w="17780">
            <a:solidFill>
              <a:srgbClr val="8A6E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646920" y="-777240"/>
            <a:ext cx="3200400" cy="3200400"/>
          </a:xfrm>
          <a:prstGeom prst="ellipse">
            <a:avLst/>
          </a:prstGeom>
          <a:noFill/>
          <a:ln w="1524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0378440" y="-45720"/>
            <a:ext cx="1737360" cy="1737360"/>
          </a:xfrm>
          <a:prstGeom prst="ellipse">
            <a:avLst/>
          </a:prstGeom>
          <a:noFill/>
          <a:ln w="1270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Diamond 6"/>
          <p:cNvSpPr/>
          <p:nvPr/>
        </p:nvSpPr>
        <p:spPr>
          <a:xfrm>
            <a:off x="11082528" y="658368"/>
            <a:ext cx="329184" cy="329184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" y="1225296"/>
            <a:ext cx="82296" cy="2286000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50976" y="1188720"/>
            <a:ext cx="10972800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6FC7D6"/>
                </a:solidFill>
                <a:latin typeface="Microsoft YaHei"/>
              </a:rPr>
              <a:t>AI Continuous Enterprise Success Platform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91640"/>
            <a:ext cx="10972800" cy="12344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8200" b="1">
                <a:solidFill>
                  <a:srgbClr val="EEF1F8"/>
                </a:solidFill>
                <a:latin typeface="Microsoft YaHei"/>
              </a:rPr>
              <a:t>AICESP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3246120"/>
            <a:ext cx="10911535" cy="106070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270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3246120"/>
            <a:ext cx="82296" cy="1060704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9264" y="3246120"/>
            <a:ext cx="10271455" cy="106070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900" b="1">
                <a:solidFill>
                  <a:srgbClr val="EEF1F8"/>
                </a:solidFill>
                <a:latin typeface="Microsoft YaHei"/>
              </a:rPr>
              <a:t>AICESP：输入业务需求，自动完成战略分析→系统设计→代码生成→验收，全链路机器执行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" y="4480560"/>
            <a:ext cx="10911535" cy="512064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ight Arrow 14"/>
          <p:cNvSpPr/>
          <p:nvPr/>
        </p:nvSpPr>
        <p:spPr>
          <a:xfrm>
            <a:off x="786384" y="4626864"/>
            <a:ext cx="310896" cy="21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243584" y="4480560"/>
            <a:ext cx="10088575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需求、设计与代码交付包（含全套规范文档）当日全链自动产出</a:t>
            </a:r>
          </a:p>
        </p:txBody>
      </p:sp>
      <p:sp>
        <p:nvSpPr>
          <p:cNvPr id="17" name="Diamond 16"/>
          <p:cNvSpPr/>
          <p:nvPr/>
        </p:nvSpPr>
        <p:spPr>
          <a:xfrm>
            <a:off x="658368" y="5285232"/>
            <a:ext cx="128016" cy="128016"/>
          </a:xfrm>
          <a:prstGeom prst="diamond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50976" y="5138928"/>
            <a:ext cx="10600639" cy="45720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EF1F8"/>
                </a:solidFill>
                <a:latin typeface="Microsoft YaHei"/>
              </a:rPr>
              <a:t>106个AI专项Agent   ·   20项发明专利申请中   ·   六大行业知识库   ·   AEBT方法论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5989320"/>
            <a:ext cx="10972800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演迭智能科技（北京）有限公司 · www.myaiarch.com ·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D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109441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E9C166"/>
                </a:solidFill>
              </a:rPr>
              <a:t>眼见为实 ②：AI 生产过程回放（平台演示）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49808"/>
            <a:ext cx="11094415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9AA4C2"/>
                </a:solidFill>
              </a:rPr>
              <a:t>五阶段全自动流水线 · 46 个 AI agent 协同 · 5 个 HITL 人工检查点 · 12 份实时交付物 · 真实运行记录</a:t>
            </a:r>
          </a:p>
        </p:txBody>
      </p:sp>
      <p:pic>
        <p:nvPicPr>
          <p:cNvPr id="5" name="Picture 4" descr="shot_platfor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647" y="1170432"/>
            <a:ext cx="7772400" cy="4641850"/>
          </a:xfrm>
          <a:prstGeom prst="rect">
            <a:avLst/>
          </a:prstGeom>
          <a:ln w="12700">
            <a:solidFill>
              <a:srgbClr val="2A2F45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48640" y="5903722"/>
            <a:ext cx="1109441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9C166"/>
                </a:solidFill>
              </a:rPr>
              <a:t>这是生产这套系统的产线本身：需求→架构→代码→部署→持续优化，全程可回放、可审计。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73952"/>
            <a:ext cx="1109441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6B7390"/>
                </a:solidFill>
              </a:rPr>
              <a:t>在线亲手验证：myaiarch.com/platform/demo    AICESP · 演迭智能科技（北京）有限公司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产品与动线：免费获客 → 代理商交付 → 平台费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我们是平台，不做直销——代理商是客户的唯一触点；免费标准版=给渠道输血的获客引擎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11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3454298" cy="3566160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1430">
            <a:solidFill>
              <a:srgbClr val="9AA4C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664208"/>
            <a:ext cx="3454298" cy="475488"/>
          </a:xfrm>
          <a:prstGeom prst="rect">
            <a:avLst/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664208"/>
            <a:ext cx="3454298" cy="4754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9AA4C2"/>
                </a:solidFill>
                <a:latin typeface="Microsoft YaHei"/>
              </a:rPr>
              <a:t>标准版 · 免费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4671" y="2212848"/>
            <a:ext cx="3125114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EF1F8"/>
                </a:solidFill>
                <a:latin typeface="Microsoft YaHei"/>
              </a:rPr>
              <a:t>原旗舰全量能力，非阉割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4671" y="2761488"/>
            <a:ext cx="3125114" cy="23774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· 政务/企业两个通用标准版 + 十余个行业标准版（产线小时级量产上架）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/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· 全功能非阉割·公网登录即下·全源码+文档+AI 问答（自助培训免费）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/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· 客户自备各家模型 API key（配置界面填入·模型路由平台预设）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/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68698" y="1664208"/>
            <a:ext cx="3454298" cy="356616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778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68698" y="1664208"/>
            <a:ext cx="3454298" cy="475488"/>
          </a:xfrm>
          <a:prstGeom prst="rect">
            <a:avLst/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68698" y="1664208"/>
            <a:ext cx="3454298" cy="4754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服务 · 收费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33290" y="2212848"/>
            <a:ext cx="3125114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EF1F8"/>
                </a:solidFill>
                <a:latin typeface="Microsoft YaHei"/>
              </a:rPr>
              <a:t>服务 · 由代理商提供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33290" y="2761488"/>
            <a:ext cx="3125114" cy="23774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部署 ¥2,000/次起 · 运维 ¥2,000/月起（建议服务价·代理商收取）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/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交付全由平台完成，代理商专注客户——利润率约 60% vs 传统 10%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/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平台收入=平台费（约合同额 20%）——纯平台毛利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/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097316" y="1664208"/>
            <a:ext cx="3454298" cy="3566160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143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97316" y="1664208"/>
            <a:ext cx="3454298" cy="475488"/>
          </a:xfrm>
          <a:prstGeom prst="rect">
            <a:avLst/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097316" y="1664208"/>
            <a:ext cx="3454298" cy="4754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6FC7D6"/>
                </a:solidFill>
                <a:latin typeface="Microsoft YaHei"/>
              </a:rPr>
              <a:t>定制版 · 付费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61908" y="2212848"/>
            <a:ext cx="3125114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EF1F8"/>
                </a:solidFill>
                <a:latin typeface="Microsoft YaHei"/>
              </a:rPr>
              <a:t>标准版之上按场景与集成环境定制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61908" y="2761488"/>
            <a:ext cx="3125114" cy="23774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· 运维监控数据 = 优化飞轮输入 = 定制升级线索（代理商的销售漏斗内建）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/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· 几小时级定制交付——竞品拿走代码也改不动，我们改的是产线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/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· 远期：客户 AI 用量成规模 → token 分发收入层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/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" y="5413248"/>
            <a:ext cx="10911535" cy="56692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2959" y="5413248"/>
            <a:ext cx="10545775" cy="56692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实弹：某上市公司 LTC 平台——需求文档 20:02 进产线，次日 03:57 全链交付（510 文件·43 页·验收全过）。免费标准版即此产线出品。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Diamond 26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行业知识库：106位AI顾问，深入六大行业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每次项目产物自动编译进下次生成约束——越用越准，新行业随时可加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12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10911535" cy="58521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40080" y="1664208"/>
            <a:ext cx="1554480" cy="58521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" y="1664208"/>
            <a:ext cx="54864" cy="58521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Hexagon 11"/>
          <p:cNvSpPr/>
          <p:nvPr/>
        </p:nvSpPr>
        <p:spPr>
          <a:xfrm>
            <a:off x="804671" y="1856232"/>
            <a:ext cx="201168" cy="201168"/>
          </a:xfrm>
          <a:prstGeom prst="hexagon">
            <a:avLst/>
          </a:prstGeom>
          <a:noFill/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50976" y="1664208"/>
            <a:ext cx="1243584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金融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59152" y="1664208"/>
            <a:ext cx="9082735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智能信贷决策（秒级授信）· 实时反欺诈/反洗钱 · 智能KYC/准入审核 · AI投顾与交叉营销 · 智能客服（自动化80%+）· 贷后监控与智能催收 · 监管合规报告自动化 · 交易监控告警智能处置 ……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2322576"/>
            <a:ext cx="10911535" cy="58521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40080" y="2322576"/>
            <a:ext cx="1554480" cy="58521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" y="2322576"/>
            <a:ext cx="54864" cy="58521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Hexagon 17"/>
          <p:cNvSpPr/>
          <p:nvPr/>
        </p:nvSpPr>
        <p:spPr>
          <a:xfrm>
            <a:off x="804671" y="2514600"/>
            <a:ext cx="201168" cy="201168"/>
          </a:xfrm>
          <a:prstGeom prst="hexagon">
            <a:avLst/>
          </a:prstGeom>
          <a:noFill/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50976" y="2322576"/>
            <a:ext cx="1243584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物流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59152" y="2322576"/>
            <a:ext cx="9082735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动态排车配载（降空驶率）· 整网运力优化 · 智能询报价 · 时效主动预警 · 末端配送骑手调度 · 仓内智能拣货（降差错率）· 冷链温控与质量预警 · 供应链异常诊断与处置 ……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2980944"/>
            <a:ext cx="10911535" cy="58521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640080" y="2980944"/>
            <a:ext cx="1554480" cy="58521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40080" y="2980944"/>
            <a:ext cx="54864" cy="58521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Hexagon 23"/>
          <p:cNvSpPr/>
          <p:nvPr/>
        </p:nvSpPr>
        <p:spPr>
          <a:xfrm>
            <a:off x="804671" y="3172968"/>
            <a:ext cx="201168" cy="201168"/>
          </a:xfrm>
          <a:prstGeom prst="hexagon">
            <a:avLst/>
          </a:prstGeom>
          <a:noFill/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50976" y="2980944"/>
            <a:ext cx="1243584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制造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59152" y="2980944"/>
            <a:ext cx="9082735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预测性维护（设备即服务）· AI视觉质检 · 动态排产 · 生成式设计与快速改型 · 供应链风险预测与自动补货 · 备件库存优化 · 工艺数字孪生 · 售后智能客服运维 ……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" y="3639311"/>
            <a:ext cx="10911535" cy="58521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640080" y="3639311"/>
            <a:ext cx="1554480" cy="58521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40080" y="3639311"/>
            <a:ext cx="54864" cy="58521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Hexagon 29"/>
          <p:cNvSpPr/>
          <p:nvPr/>
        </p:nvSpPr>
        <p:spPr>
          <a:xfrm>
            <a:off x="804671" y="3831335"/>
            <a:ext cx="201168" cy="201168"/>
          </a:xfrm>
          <a:prstGeom prst="hexagon">
            <a:avLst/>
          </a:prstGeom>
          <a:noFill/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50976" y="3639311"/>
            <a:ext cx="1243584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零售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59152" y="3639311"/>
            <a:ext cx="9082735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需求预测与自动补货 · 动态/临期定价 · 千人千面精准营销 · 门店智能运营 · 全渠道库存与价格统一 · AI选品与新品预测 · 会员精准权益运营 · 语音/AI导购 ……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40080" y="4297679"/>
            <a:ext cx="10911535" cy="58521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640080" y="4297679"/>
            <a:ext cx="1554480" cy="58521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" y="4297679"/>
            <a:ext cx="54864" cy="58521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Hexagon 35"/>
          <p:cNvSpPr/>
          <p:nvPr/>
        </p:nvSpPr>
        <p:spPr>
          <a:xfrm>
            <a:off x="804671" y="4489703"/>
            <a:ext cx="201168" cy="201168"/>
          </a:xfrm>
          <a:prstGeom prst="hexagon">
            <a:avLst/>
          </a:prstGeom>
          <a:noFill/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50976" y="4297679"/>
            <a:ext cx="1243584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医疗健康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59152" y="4297679"/>
            <a:ext cx="9082735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AI辅助影像诊断 · 智能导诊分诊 · 临床路径智能推荐 · 用药安全智能审核 · 医保智能预审（降拒付率）· DRG/DIP合规费用优化 · 床位与手术室智能调度 · 院感实时监控与预警 · 慢病随访闭环管理 ……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40080" y="4956047"/>
            <a:ext cx="10911535" cy="58521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640080" y="4956047"/>
            <a:ext cx="1554480" cy="58521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40080" y="4956047"/>
            <a:ext cx="54864" cy="58521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Hexagon 41"/>
          <p:cNvSpPr/>
          <p:nvPr/>
        </p:nvSpPr>
        <p:spPr>
          <a:xfrm>
            <a:off x="804671" y="5148071"/>
            <a:ext cx="201168" cy="201168"/>
          </a:xfrm>
          <a:prstGeom prst="hexagon">
            <a:avLst/>
          </a:prstGeom>
          <a:noFill/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50976" y="4956047"/>
            <a:ext cx="1243584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SaaS/科技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359152" y="4956047"/>
            <a:ext cx="9082735" cy="58521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销售意向AI评分 · 客户健康度预警与干预 · AI研发Copilot · 产品内嵌AI（Copilot化）· 多租户合规审计 · AIOps智能故障诊断与自愈 · AI内容营销与SEO工厂 · PLG产品驱动增长 · 智能定价与报价优化 ……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40080" y="5614415"/>
            <a:ext cx="10911535" cy="621792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Circular Arrow 45"/>
          <p:cNvSpPr/>
          <p:nvPr/>
        </p:nvSpPr>
        <p:spPr>
          <a:xfrm>
            <a:off x="768096" y="5742431"/>
            <a:ext cx="365760" cy="365760"/>
          </a:xfrm>
          <a:prstGeom prst="circularArrow">
            <a:avLst/>
          </a:prstGeom>
          <a:noFill/>
          <a:ln w="1778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243584" y="5632703"/>
            <a:ext cx="10180015" cy="621792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9C166"/>
                </a:solidFill>
                <a:latin typeface="Microsoft YaHei"/>
              </a:rPr>
              <a:t>飞轮机制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把质量要求编译进下次生成约束　　　</a:t>
            </a:r>
            <a:r>
              <a:rPr sz="1300" b="1">
                <a:solidFill>
                  <a:srgbClr val="E9C166"/>
                </a:solidFill>
                <a:latin typeface="Microsoft YaHei"/>
              </a:rPr>
              <a:t>三层可插拔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加行业=加数据文件·0改内核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9C166"/>
                </a:solidFill>
                <a:latin typeface="Microsoft YaHei"/>
              </a:rPr>
              <a:t>跨行业迁移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政务项目发现的枚举漂离约束→自动保护银行审批流（跨行业飞轮实证）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Diamond 48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AEBT 方法论：三层可插拔能力架构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不是自创的——数十年顶级咨询与工程沉淀（IBM / 华为 / 戴明 / 六西格玛）编译进平台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13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2377440" cy="78638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3108960" y="1664208"/>
            <a:ext cx="8442655" cy="78638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664208"/>
            <a:ext cx="2377440" cy="78638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Layer 1 · 通用内核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39" y="1664208"/>
            <a:ext cx="8076895" cy="78638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行业领域无关：战略分析(VCW)→流程设计→需求→设计→实现；质量骨架＝双基准生成约束（华为深度 9 维 + Palantir AI 使用 8 维）+ 确定性门禁 + 精修阶梯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542032"/>
            <a:ext cx="2377440" cy="78638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108960" y="2542032"/>
            <a:ext cx="8442655" cy="78638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2542032"/>
            <a:ext cx="2377440" cy="78638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Layer 2 · 行业能力包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1839" y="2542032"/>
            <a:ext cx="8076895" cy="78638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纯数据：成熟度模型 / 价值链 / KPI 基准 / 监管约束 / 已知坑 / AI 用例库——只注入、不修改内核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" y="3419856"/>
            <a:ext cx="2377440" cy="78638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3108960" y="3419856"/>
            <a:ext cx="8442655" cy="78638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3419856"/>
            <a:ext cx="2377440" cy="78638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Layer 3 · 领域能力包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91839" y="3419856"/>
            <a:ext cx="8076895" cy="78638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与行业正交：风控 / 核心系统 / 供应链等主题领域，相同注入机制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4315968"/>
            <a:ext cx="10911535" cy="457200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143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4315968"/>
            <a:ext cx="10911535" cy="45720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6FC7D6"/>
                </a:solidFill>
                <a:latin typeface="Microsoft YaHei"/>
              </a:rPr>
              <a:t>五条不变式保证「行业/领域永不污染通用」：依赖单向 · 只注入上下文 · 无包可跑 · 包间隔离 · 政务=平级 mode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4901184"/>
            <a:ext cx="10911535" cy="64008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融合的外部方法论（有根有据）：IBM SPEED / MBI / WPD 50+ 工作产品库 · IBM I/T 策略与规划 + Gartner TIME · 华为 EFIL + ISC A-F · 戴明 TQM(PDCA) + GE 六西格玛(DMAIC)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Diamond 24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质量体系：前馈第一性——AICESP 最硬的技术壁垒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同样调用大模型，为什么 AICESP 产出的系统能跑、竞争对手的不行？答案在质量体系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14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2926080" cy="73152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3657600" y="1664208"/>
            <a:ext cx="7894015" cy="7315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664208"/>
            <a:ext cx="292608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生成约束（QA·修产线）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0" y="1664208"/>
            <a:ext cx="7528255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科学框架推导→门禁↔约束配对→约束前馈进生成器，让「一次产对」——每个确定性门禁必有配对生成约束，参数化守卫自动检测漏注入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487168"/>
            <a:ext cx="2926080" cy="73152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657600" y="2487168"/>
            <a:ext cx="7894015" cy="7315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2487168"/>
            <a:ext cx="292608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门禁+精修（QC·修次品）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0" y="2487168"/>
            <a:ext cx="7528255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多维审查→确定性机械修（0-LLM）+ 语义外科精修 + 三模型对抗确诊去假阳→有界修复循环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" y="3310128"/>
            <a:ext cx="2926080" cy="73152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3657600" y="3310128"/>
            <a:ext cx="7894015" cy="7315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3310128"/>
            <a:ext cx="292608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出厂证书（质检）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40480" y="3310128"/>
            <a:ext cx="7528255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可生成性证书 + benchmark_ready（静态证书 PASSED + import 冒烟 + 运行期验收全过）——不合格诚实 BLOCKED，绝不硬出厂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4151376"/>
            <a:ext cx="10911535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八维质量框架每一维锚定权威标准：ISO 25010 · IEEE 1016 · Palantir AIP · OWASP · 等保 2.0 · IEEE 830——非自造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" y="4590288"/>
            <a:ext cx="10911535" cy="969264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397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40080" y="4590288"/>
            <a:ext cx="54864" cy="969264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77824" y="4681728"/>
            <a:ext cx="10454335" cy="8229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6FC7D6"/>
                </a:solidFill>
                <a:latin typeface="Microsoft YaHei"/>
              </a:rPr>
              <a:t>模型无关性　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质量由平台机制保障，大模型只是可替换的推理引擎——实测更换基础模型（deepseek / Kimi / 智谱）对交付质量影响可忽略。模型选型权在平台：AICESP 是大模型进入政企业务系统的分发渠道，任何一家模型的价格与政策变化都不构成单点风险。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Diamond 25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工程执行：业界最强编码 Agent + 国产模型合规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不自造代码生成器——直接把业界最强的编码 Agent 作为 Coder，平台「伺候」它把活干到最好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15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1920240" cy="67665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2651760" y="1664208"/>
            <a:ext cx="8899855" cy="67665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664208"/>
            <a:ext cx="1920240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协作哲学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34639" y="1664208"/>
            <a:ext cx="8534095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伺候而非被伺候：平台把产物预写成 Coder 最顺手的格式、事件驱动主动送达；省 Coder 的注意力、不省平台的算力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432304"/>
            <a:ext cx="1920240" cy="67665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2651760" y="2432304"/>
            <a:ext cx="8899855" cy="67665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2432304"/>
            <a:ext cx="1920240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分工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34639" y="2432304"/>
            <a:ext cx="8534095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平台专做确定性 ground-truth（租户隔离 / SQL 红线 / 政务合规 / 安全），语义与设计意图交给 Coder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" y="3200400"/>
            <a:ext cx="1920240" cy="67665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2651760" y="3200400"/>
            <a:ext cx="8899855" cy="67665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3200400"/>
            <a:ext cx="1920240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三阶段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34639" y="3200400"/>
            <a:ext cx="8534095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上下文准备（确定性·无 LLM）→ Coder 写前后端（收工自动触发质检）→ 质量流水线（门禁→确诊→有界修复→颁证→运行期验收）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3968496"/>
            <a:ext cx="1920240" cy="67665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2651760" y="3968496"/>
            <a:ext cx="8899855" cy="67665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" y="3968496"/>
            <a:ext cx="1920240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政务合规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34639" y="3968496"/>
            <a:ext cx="8534095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生产环境推理挂国产大模型（deepseek / Kimi / 智谱）——请求只发往国产端点，代码与数据不出境，满足信创与政务数据安全要求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" y="4736592"/>
            <a:ext cx="1920240" cy="67665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2651760" y="4736592"/>
            <a:ext cx="8899855" cy="67665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" y="4736592"/>
            <a:ext cx="1920240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项目隔离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834639" y="4736592"/>
            <a:ext cx="8534095" cy="67665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Coder 只在专用项目根下运行、文件读写逐一守卫，绝不触碰平台代码或别的项目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0080" y="5522975"/>
            <a:ext cx="10911535" cy="47548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5522975"/>
            <a:ext cx="10911535" cy="4754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层次：平台 ── Agent SDK（启动+约束）── Claude Code（真正干活的 Coder）── 国产大模型（只提供推理）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Diamond 31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竞争格局：三种成本结构，根本不同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算力密集型——同时实现 客户省7/8 与 AICESP高毛利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16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193024" y="1627632"/>
            <a:ext cx="3395167" cy="4114800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778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40080" y="1664208"/>
            <a:ext cx="1554480" cy="713232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19" y="1664208"/>
            <a:ext cx="1371600" cy="713232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EF1F8"/>
                </a:solidFill>
                <a:latin typeface="Microsoft YaHei"/>
              </a:rPr>
              <a:t/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194560" y="1664208"/>
            <a:ext cx="3017520" cy="713232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286000" y="1664208"/>
            <a:ext cx="2834639" cy="713232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6FC7D6"/>
                </a:solidFill>
                <a:latin typeface="Microsoft YaHei"/>
              </a:rPr>
              <a:t>Salesforce/ServiceNow（前沿SaaS）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212080" y="1664208"/>
            <a:ext cx="3017520" cy="713232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303520" y="1664208"/>
            <a:ext cx="2834639" cy="713232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6FC7D6"/>
                </a:solidFill>
                <a:latin typeface="Microsoft YaHei"/>
              </a:rPr>
              <a:t>大厂FDE（人工+AI辅助编码）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664208"/>
            <a:ext cx="3322015" cy="713232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321040" y="1664208"/>
            <a:ext cx="3139135" cy="713232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9C166"/>
                </a:solidFill>
                <a:latin typeface="Microsoft YaHei"/>
              </a:rPr>
              <a:t>AICESP（AI全程主导·无需派驻）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2450592"/>
            <a:ext cx="1554480" cy="69494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68096" y="2450592"/>
            <a:ext cx="1335024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交付质量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194560" y="2450592"/>
            <a:ext cx="3017520" cy="69494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322576" y="2450592"/>
            <a:ext cx="2798063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生态边界限制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212080" y="2450592"/>
            <a:ext cx="3017520" cy="69494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340096" y="2450592"/>
            <a:ext cx="2798063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质量波动·常见带病上线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229600" y="2450592"/>
            <a:ext cx="3322015" cy="694944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540496" y="2450592"/>
            <a:ext cx="2919679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16维验收·Critical=0·不达标不出厂</a:t>
            </a:r>
          </a:p>
        </p:txBody>
      </p:sp>
      <p:sp>
        <p:nvSpPr>
          <p:cNvPr id="26" name="Up Arrow 25"/>
          <p:cNvSpPr/>
          <p:nvPr/>
        </p:nvSpPr>
        <p:spPr>
          <a:xfrm>
            <a:off x="8284464" y="2670048"/>
            <a:ext cx="182880" cy="256032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640080" y="3218688"/>
            <a:ext cx="1554480" cy="69494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68096" y="3218688"/>
            <a:ext cx="1335024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交付周期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194560" y="3218688"/>
            <a:ext cx="3017520" cy="69494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322576" y="3218688"/>
            <a:ext cx="2798063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标准模块2-6个月+SI定制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212080" y="3218688"/>
            <a:ext cx="3017520" cy="69494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40096" y="3218688"/>
            <a:ext cx="2798063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数周至数月（视工程师档期）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229600" y="3218688"/>
            <a:ext cx="3322015" cy="694944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540496" y="3218688"/>
            <a:ext cx="2919679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全链路小时级完成</a:t>
            </a:r>
          </a:p>
        </p:txBody>
      </p:sp>
      <p:sp>
        <p:nvSpPr>
          <p:cNvPr id="35" name="Up Arrow 34"/>
          <p:cNvSpPr/>
          <p:nvPr/>
        </p:nvSpPr>
        <p:spPr>
          <a:xfrm>
            <a:off x="8284464" y="3438144"/>
            <a:ext cx="182880" cy="256032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640080" y="3986784"/>
            <a:ext cx="1554480" cy="69494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68096" y="3986784"/>
            <a:ext cx="1335024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成本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2194560" y="3986784"/>
            <a:ext cx="3017520" cy="69494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322576" y="3986784"/>
            <a:ext cx="2798063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年费+SI实施费持续累积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212080" y="3986784"/>
            <a:ext cx="3017520" cy="69494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340096" y="3986784"/>
            <a:ext cx="2798063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人力是成本主体·不可压缩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8229600" y="3986784"/>
            <a:ext cx="3322015" cy="694944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540496" y="3986784"/>
            <a:ext cx="2919679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算力替代人力·成本结构根本不同</a:t>
            </a:r>
          </a:p>
        </p:txBody>
      </p:sp>
      <p:sp>
        <p:nvSpPr>
          <p:cNvPr id="44" name="Up Arrow 43"/>
          <p:cNvSpPr/>
          <p:nvPr/>
        </p:nvSpPr>
        <p:spPr>
          <a:xfrm>
            <a:off x="8284464" y="4206240"/>
            <a:ext cx="182880" cy="256032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640080" y="4754880"/>
            <a:ext cx="1554480" cy="69494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68096" y="4754880"/>
            <a:ext cx="1335024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毛利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194560" y="4754880"/>
            <a:ext cx="3017520" cy="69494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322576" y="4754880"/>
            <a:ext cx="2798063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平台高毛利但客户ROI低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5212080" y="4754880"/>
            <a:ext cx="3017520" cy="69494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40096" y="4754880"/>
            <a:ext cx="2798063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人力主导有明确天花板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8229600" y="4754880"/>
            <a:ext cx="3322015" cy="694944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540496" y="4754880"/>
            <a:ext cx="2919679" cy="69494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纯算力≈100%</a:t>
            </a:r>
          </a:p>
        </p:txBody>
      </p:sp>
      <p:sp>
        <p:nvSpPr>
          <p:cNvPr id="53" name="Up Arrow 52"/>
          <p:cNvSpPr/>
          <p:nvPr/>
        </p:nvSpPr>
        <p:spPr>
          <a:xfrm>
            <a:off x="8284464" y="4974336"/>
            <a:ext cx="182880" cy="256032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ounded Rectangle 53"/>
          <p:cNvSpPr/>
          <p:nvPr/>
        </p:nvSpPr>
        <p:spPr>
          <a:xfrm>
            <a:off x="640080" y="5559552"/>
            <a:ext cx="10911535" cy="45720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640080" y="5559552"/>
            <a:ext cx="10911535" cy="45720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规划定价：政务 ¥15,000-¥50,000 / 企业 ¥6,000-¥25,000（市场同类项目数百万）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Diamond 56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单位经济：平台费模式 + 上线首周真实漏斗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不是「更会砍价」，是成本结构的根本不同——双赢结构，不是零和博弈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17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2194560" cy="45720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2971800" y="1664208"/>
            <a:ext cx="4114800" cy="45720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971800" y="1664208"/>
            <a:ext cx="4114800" cy="45720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9AA4C2"/>
                </a:solidFill>
                <a:latin typeface="Microsoft YaHei"/>
              </a:rPr>
              <a:t>传统 SI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223760" y="1664208"/>
            <a:ext cx="4327855" cy="45720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60" y="1664208"/>
            <a:ext cx="4327855" cy="45720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AICESP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" y="2212848"/>
            <a:ext cx="219456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68096" y="2212848"/>
            <a:ext cx="1938528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市场合同额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971800" y="2212848"/>
            <a:ext cx="411480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099816" y="2212848"/>
            <a:ext cx="3858768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600–800 万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223760" y="2212848"/>
            <a:ext cx="4327855" cy="65836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51776" y="2212848"/>
            <a:ext cx="4071823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协议交付费 100 万（约市场价 1/8）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" y="2962656"/>
            <a:ext cx="219456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68096" y="2962656"/>
            <a:ext cx="1938528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实际成本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971800" y="2962656"/>
            <a:ext cx="411480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99816" y="2962656"/>
            <a:ext cx="3858768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人力不可压缩，干一年仍未必完成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23760" y="2962656"/>
            <a:ext cx="4327855" cy="65836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51776" y="2962656"/>
            <a:ext cx="4071823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token 级（几十元量级）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" y="3712463"/>
            <a:ext cx="219456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68096" y="3712463"/>
            <a:ext cx="1938528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毛利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971800" y="3712463"/>
            <a:ext cx="411480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099816" y="3712463"/>
            <a:ext cx="3858768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常年亏损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223760" y="3712463"/>
            <a:ext cx="4327855" cy="65836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351776" y="3712463"/>
            <a:ext cx="4071823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≈100%（纯算力）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40080" y="4462272"/>
            <a:ext cx="219456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68096" y="4462272"/>
            <a:ext cx="1938528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交付质量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971800" y="4462272"/>
            <a:ext cx="411480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099816" y="4462272"/>
            <a:ext cx="3858768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波动、强依赖人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223760" y="4462272"/>
            <a:ext cx="4327855" cy="65836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351776" y="4462272"/>
            <a:ext cx="4071823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Critical=0，机器验收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40080" y="5248656"/>
            <a:ext cx="10911535" cy="51206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0080" y="5248656"/>
            <a:ext cx="10911535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客户省 7/8，平台高毛利——成本主体是算力（随模型商品化持续趋零），传统交付的成本主体是人力（不可压缩）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0080" y="5870448"/>
            <a:ext cx="10911535" cy="31089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以银行办公系统为例（合作伙伴真实投标）·具体定价依项目规模而定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Diamond 41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合作流程：第1天上午到第2天，全部交付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上传文件或半天工作坊，第2天收到完整可运行系统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18 / 25</a:t>
            </a:r>
          </a:p>
        </p:txBody>
      </p:sp>
      <p:sp>
        <p:nvSpPr>
          <p:cNvPr id="9" name="Rectangle 8"/>
          <p:cNvSpPr/>
          <p:nvPr/>
        </p:nvSpPr>
        <p:spPr>
          <a:xfrm>
            <a:off x="918972" y="1847088"/>
            <a:ext cx="27432" cy="4023360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463040" y="1664208"/>
            <a:ext cx="10088575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1463040" y="1664208"/>
            <a:ext cx="2286000" cy="93268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463040" y="1664208"/>
            <a:ext cx="54864" cy="9326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45920" y="1783080"/>
            <a:ext cx="2011680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700" b="1">
                <a:solidFill>
                  <a:srgbClr val="E9C166"/>
                </a:solidFill>
                <a:latin typeface="Microsoft YaHei"/>
              </a:rPr>
              <a:t>第1天上午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2212848"/>
            <a:ext cx="2011680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6FC7D6"/>
                </a:solidFill>
                <a:latin typeface="Microsoft YaHei"/>
              </a:rPr>
              <a:t>您上传文件 / 半天工作坊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50208" y="1664208"/>
            <a:ext cx="7436815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AEBT三层框架完成战略层分析 · 竞争优势重构路径初稿 · 核心流程AI主语改造清单</a:t>
            </a:r>
          </a:p>
        </p:txBody>
      </p:sp>
      <p:sp>
        <p:nvSpPr>
          <p:cNvPr id="16" name="Oval 15"/>
          <p:cNvSpPr/>
          <p:nvPr/>
        </p:nvSpPr>
        <p:spPr>
          <a:xfrm>
            <a:off x="758952" y="1956816"/>
            <a:ext cx="347472" cy="347472"/>
          </a:xfrm>
          <a:prstGeom prst="ellipse">
            <a:avLst/>
          </a:prstGeom>
          <a:solidFill>
            <a:srgbClr val="0B112A"/>
          </a:solidFill>
          <a:ln w="2032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864108" y="2061972"/>
            <a:ext cx="137160" cy="137160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1463040" y="2670048"/>
            <a:ext cx="10088575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463040" y="2670048"/>
            <a:ext cx="2286000" cy="93268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463040" y="2670048"/>
            <a:ext cx="54864" cy="9326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645920" y="2788920"/>
            <a:ext cx="2011680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700" b="1">
                <a:solidFill>
                  <a:srgbClr val="E9C166"/>
                </a:solidFill>
                <a:latin typeface="Microsoft YaHei"/>
              </a:rPr>
              <a:t>第1天下午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45920" y="3218688"/>
            <a:ext cx="2011680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6FC7D6"/>
                </a:solidFill>
                <a:latin typeface="Microsoft YaHei"/>
              </a:rPr>
              <a:t>您确认方向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50208" y="2670048"/>
            <a:ext cx="7436815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需求交付包9份（业务构想书·需求规格书·API契约·40+可执行验收测试）· 质量门禁验证 · 数据模型·架构上下文全部就绪</a:t>
            </a:r>
          </a:p>
        </p:txBody>
      </p:sp>
      <p:sp>
        <p:nvSpPr>
          <p:cNvPr id="24" name="Oval 23"/>
          <p:cNvSpPr/>
          <p:nvPr/>
        </p:nvSpPr>
        <p:spPr>
          <a:xfrm>
            <a:off x="758952" y="2962656"/>
            <a:ext cx="347472" cy="347472"/>
          </a:xfrm>
          <a:prstGeom prst="ellipse">
            <a:avLst/>
          </a:prstGeom>
          <a:solidFill>
            <a:srgbClr val="0B112A"/>
          </a:solidFill>
          <a:ln w="2032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864108" y="3067812"/>
            <a:ext cx="137160" cy="137160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1463040" y="3675887"/>
            <a:ext cx="10088575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1463040" y="3675887"/>
            <a:ext cx="2286000" cy="93268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463040" y="3675887"/>
            <a:ext cx="54864" cy="9326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645920" y="3794759"/>
            <a:ext cx="2011680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700" b="1">
                <a:solidFill>
                  <a:srgbClr val="E9C166"/>
                </a:solidFill>
                <a:latin typeface="Microsoft YaHei"/>
              </a:rPr>
              <a:t>第2天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45920" y="4224527"/>
            <a:ext cx="2011680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6FC7D6"/>
                </a:solidFill>
                <a:latin typeface="Microsoft YaHei"/>
              </a:rPr>
              <a:t>您演示验收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50208" y="3675887"/>
            <a:ext cx="7436815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设计交付包6份 · 开发交付包（完整源码+安装部署指南+测试报告(PASSED)+用户手册+运维指南）· 16维验收·Critical=0·持续改进飞轮同步启动</a:t>
            </a:r>
          </a:p>
        </p:txBody>
      </p:sp>
      <p:sp>
        <p:nvSpPr>
          <p:cNvPr id="32" name="Oval 31"/>
          <p:cNvSpPr/>
          <p:nvPr/>
        </p:nvSpPr>
        <p:spPr>
          <a:xfrm>
            <a:off x="758952" y="3968495"/>
            <a:ext cx="347472" cy="347472"/>
          </a:xfrm>
          <a:prstGeom prst="ellipse">
            <a:avLst/>
          </a:prstGeom>
          <a:solidFill>
            <a:srgbClr val="0B112A"/>
          </a:solidFill>
          <a:ln w="2032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Oval 32"/>
          <p:cNvSpPr/>
          <p:nvPr/>
        </p:nvSpPr>
        <p:spPr>
          <a:xfrm>
            <a:off x="864108" y="4073651"/>
            <a:ext cx="137160" cy="137160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1463040" y="4681727"/>
            <a:ext cx="10088575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1463040" y="4681727"/>
            <a:ext cx="2286000" cy="93268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463040" y="4681727"/>
            <a:ext cx="54864" cy="932688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645920" y="4800599"/>
            <a:ext cx="2011680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700" b="1">
                <a:solidFill>
                  <a:srgbClr val="6FC7D6"/>
                </a:solidFill>
                <a:latin typeface="Microsoft YaHei"/>
              </a:rPr>
              <a:t>此后每天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645920" y="5230367"/>
            <a:ext cx="2011680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6FC7D6"/>
                </a:solidFill>
                <a:latin typeface="Microsoft YaHei"/>
              </a:rPr>
              <a:t>AI自动接管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950208" y="4681727"/>
            <a:ext cx="7436815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四步飞轮·发现→聚焦→实现→验证 · 自动产出改进需求·零人工触发 · AI能力持续积累</a:t>
            </a:r>
          </a:p>
        </p:txBody>
      </p:sp>
      <p:sp>
        <p:nvSpPr>
          <p:cNvPr id="40" name="Oval 39"/>
          <p:cNvSpPr/>
          <p:nvPr/>
        </p:nvSpPr>
        <p:spPr>
          <a:xfrm>
            <a:off x="758952" y="4974335"/>
            <a:ext cx="347472" cy="347472"/>
          </a:xfrm>
          <a:prstGeom prst="ellipse">
            <a:avLst/>
          </a:prstGeom>
          <a:solidFill>
            <a:srgbClr val="0B112A"/>
          </a:solidFill>
          <a:ln w="2032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864108" y="5079491"/>
            <a:ext cx="137160" cy="137160"/>
          </a:xfrm>
          <a:prstGeom prst="ellipse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640080" y="5705855"/>
            <a:ext cx="10911535" cy="402336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0080" y="5705855"/>
            <a:ext cx="10911535" cy="40233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服务费是传统咨询的 1-5%，大厂FDE的 10%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Diamond 44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护城河：六条越用越深，先行者代差指数级扩大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解决的是大型组织运作的人类活动现实——没有五十多年经验，任一环节偏差整个系统就跑不通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19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10911535" cy="72237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40080" y="1664208"/>
            <a:ext cx="2331720" cy="72237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" y="1664208"/>
            <a:ext cx="54864" cy="72237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59" y="1664208"/>
            <a:ext cx="2194560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① 全链路平台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27248" y="1664208"/>
            <a:ext cx="8259775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战略→设计→交付→改进四环打通。大厂只解决一个环节，大型定制系统客单价低·定制重·无法平台化，大厂不做。AICESP打通全链路，算力替代人力。〔证据〕政务小时级·完整可运行系统／央企数小时·12份规划文档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" y="2441448"/>
            <a:ext cx="10911535" cy="72237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640080" y="2441448"/>
            <a:ext cx="2331720" cy="72237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40080" y="2441448"/>
            <a:ext cx="54864" cy="72237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59" y="2441448"/>
            <a:ext cx="2194560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② 机器可验证质量门禁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27248" y="2441448"/>
            <a:ext cx="8259775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Critical=0才能进入下一阶段，歧义在设计阶段消灭。双基准：纵向华为IT规划深度+横向Palantir AI使用标准。〔证据〕不达标诚实阻断绝不带病出厂·双基准来自业界两大顶级实践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218688"/>
            <a:ext cx="10911535" cy="72237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640080" y="3218688"/>
            <a:ext cx="2331720" cy="72237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40080" y="3218688"/>
            <a:ext cx="54864" cy="72237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59" y="3218688"/>
            <a:ext cx="2194560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③ 方法论壁垒（AEBT）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27248" y="3218688"/>
            <a:ext cx="8259775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IBM IGS全球咨询方法论的AI实现，106个Agent对应权威分析框架。传统顾问团队要月级周期与高昂费用，AICESP的Agent群只要几小时。〔证据〕20项发明专利申请中·三层可插拔·0改内核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" y="3995928"/>
            <a:ext cx="10911535" cy="72237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640080" y="3995928"/>
            <a:ext cx="2331720" cy="72237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40080" y="3995928"/>
            <a:ext cx="54864" cy="72237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22959" y="3995928"/>
            <a:ext cx="2194560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④ 知识飞轮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7248" y="3995928"/>
            <a:ext cx="8259775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每次缺陷只发生一次——确诊后自动生成gate+约束对，约束注入生成前，从源头不产缺陷。〔证据〕政务公文枚举约束→银行审批流自动继承·修不好→颁BLOCKED证书，不交付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0080" y="4773168"/>
            <a:ext cx="10911535" cy="72237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640080" y="4773168"/>
            <a:ext cx="2331720" cy="72237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40080" y="4773168"/>
            <a:ext cx="54864" cy="72237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2959" y="4773168"/>
            <a:ext cx="2194560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⑤ 自我迭代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127248" y="4773168"/>
            <a:ext cx="8259775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每次项目产物反哺平台——约束库、行业知识、质量基准持续自动更新，平台越跑越强，不依赖人工维护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40080" y="5550408"/>
            <a:ext cx="10911535" cy="722376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640080" y="5550408"/>
            <a:ext cx="2331720" cy="72237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40080" y="5550408"/>
            <a:ext cx="54864" cy="72237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22959" y="5550408"/>
            <a:ext cx="2194560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⑥ 技术诀窍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27248" y="5550408"/>
            <a:ext cx="8259775" cy="7223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>
                <a:solidFill>
                  <a:srgbClr val="EEF1F8"/>
                </a:solidFill>
                <a:latin typeface="Microsoft YaHei"/>
              </a:rPr>
              <a:t>⑥ 供应链缓释：coder 编排层多后端架构（deepseek/Kimi/智谱已实测互换·本地开源权重模型路线在建）——质量在约束体系与验收闸，不在任何单一模型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Diamond 39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两条曲线刚刚交叉——这个窗口两年前不存在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编码 Agent 跨过'整系统生成'能力阈值 × 国产推理成本进入自由落体——交点就是现在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2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709928"/>
            <a:ext cx="10911535" cy="8412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709928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Diamond 10"/>
          <p:cNvSpPr/>
          <p:nvPr/>
        </p:nvSpPr>
        <p:spPr>
          <a:xfrm>
            <a:off x="877824" y="2039112"/>
            <a:ext cx="182880" cy="182880"/>
          </a:xfrm>
          <a:prstGeom prst="diamond">
            <a:avLst/>
          </a:prstGeom>
          <a:noFill/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941832" y="2103120"/>
            <a:ext cx="54864" cy="54864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43584" y="1709928"/>
            <a:ext cx="10125151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EEF1F8"/>
                </a:solidFill>
                <a:latin typeface="Microsoft YaHei"/>
              </a:rPr>
              <a:t>AI 的行业主线正从算力转向应用。上一个窗口（基础模型）关闭前的样子，和今天的应用层一模一样：能力拐点已过、共识尚未形成、先行者的复利已经开始转。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" y="2624328"/>
            <a:ext cx="10911535" cy="8412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40080" y="2624328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Diamond 15"/>
          <p:cNvSpPr/>
          <p:nvPr/>
        </p:nvSpPr>
        <p:spPr>
          <a:xfrm>
            <a:off x="877824" y="2953512"/>
            <a:ext cx="182880" cy="182880"/>
          </a:xfrm>
          <a:prstGeom prst="diamond">
            <a:avLst/>
          </a:prstGeom>
          <a:noFill/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941832" y="3017520"/>
            <a:ext cx="54864" cy="54864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243584" y="2624328"/>
            <a:ext cx="10125151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EEF1F8"/>
                </a:solidFill>
                <a:latin typeface="Microsoft YaHei"/>
              </a:rPr>
              <a:t>应用层的胜负手不是'接个 API'——是把战略、流程、交付、持续改进整条价值链 AI 原生化。全球 AI 投入持续攀升，多数企业找不到可度量的价值路径：谁能把 AI 变成机器可验收的业务结果，谁就是应用层的收口者。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538728"/>
            <a:ext cx="10911535" cy="8412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" y="3538728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Diamond 20"/>
          <p:cNvSpPr/>
          <p:nvPr/>
        </p:nvSpPr>
        <p:spPr>
          <a:xfrm>
            <a:off x="877824" y="3867912"/>
            <a:ext cx="182880" cy="182880"/>
          </a:xfrm>
          <a:prstGeom prst="diamond">
            <a:avLst/>
          </a:prstGeom>
          <a:noFill/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41832" y="3931920"/>
            <a:ext cx="54864" cy="54864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243584" y="3538728"/>
            <a:ext cx="10125151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EEF1F8"/>
                </a:solidFill>
                <a:latin typeface="Microsoft YaHei"/>
              </a:rPr>
              <a:t>我们的飞轮已经在转：政务项目的一次质量教训→提炼为通用约束→银行项目自动继承·首轮 Critical=0。每个新行业启动即继承全部历史——这种复利，后来者要用项目量一单一单追。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" y="4453128"/>
            <a:ext cx="10911535" cy="8412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40080" y="4453128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Diamond 25"/>
          <p:cNvSpPr/>
          <p:nvPr/>
        </p:nvSpPr>
        <p:spPr>
          <a:xfrm>
            <a:off x="877824" y="4782312"/>
            <a:ext cx="182880" cy="182880"/>
          </a:xfrm>
          <a:prstGeom prst="diamond">
            <a:avLst/>
          </a:prstGeom>
          <a:noFill/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941832" y="4846320"/>
            <a:ext cx="54864" cy="54864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243584" y="4453128"/>
            <a:ext cx="10125151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EEF1F8"/>
                </a:solidFill>
                <a:latin typeface="Microsoft YaHei"/>
              </a:rPr>
              <a:t>本页每一个论断都可在线核实：真实系统 + 生产过程回放 + 全源码（下一页给出方法）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0080" y="5367528"/>
            <a:ext cx="10911535" cy="8412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40080" y="5367528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Diamond 30"/>
          <p:cNvSpPr/>
          <p:nvPr/>
        </p:nvSpPr>
        <p:spPr>
          <a:xfrm>
            <a:off x="877824" y="5696712"/>
            <a:ext cx="182880" cy="182880"/>
          </a:xfrm>
          <a:prstGeom prst="diamond">
            <a:avLst/>
          </a:prstGeom>
          <a:noFill/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941832" y="5760720"/>
            <a:ext cx="54864" cy="54864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243584" y="5367528"/>
            <a:ext cx="10125151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EEF1F8"/>
                </a:solidFill>
                <a:latin typeface="Microsoft YaHei"/>
              </a:rPr>
              <a:t>先行者与后来者的差距按'已沉淀约束 × 已运转天数'复利。判断这个窗口值多少，不需要相信我们——10 分钟即可自行验证。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Diamond 34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六层母体架构：每一层都是下一层的母体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竞品能抄走 L0 的截图，抄不走 L2/L3 的斜率，更抄不走 L4 的组织形态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20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755648"/>
            <a:ext cx="10911535" cy="713232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755648"/>
            <a:ext cx="54864" cy="7132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841247" y="1929384"/>
            <a:ext cx="384048" cy="384048"/>
          </a:xfrm>
          <a:prstGeom prst="ellipse">
            <a:avLst/>
          </a:prstGeom>
          <a:solidFill>
            <a:srgbClr val="121A3E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1247" y="1956816"/>
            <a:ext cx="384048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E9C166"/>
                </a:solidFill>
                <a:latin typeface="Microsoft YaHei"/>
              </a:rPr>
              <a:t>L4·L5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08176" y="1828800"/>
            <a:ext cx="4206240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EF1F8"/>
                </a:solidFill>
                <a:latin typeface="Microsoft YaHei"/>
              </a:rPr>
              <a:t>治理层（内阁）+ 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60720" y="1828800"/>
            <a:ext cx="5562295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9AA4C2"/>
                </a:solidFill>
                <a:latin typeface="Microsoft YaHei"/>
              </a:rPr>
              <a:t>L4 分级批红替人受理请示 · L5 人只管创意与例外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2542032"/>
            <a:ext cx="10911535" cy="713232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40080" y="2542032"/>
            <a:ext cx="54864" cy="713232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841247" y="2715768"/>
            <a:ext cx="384048" cy="384048"/>
          </a:xfrm>
          <a:prstGeom prst="ellipse">
            <a:avLst/>
          </a:prstGeom>
          <a:solidFill>
            <a:srgbClr val="121A3E"/>
          </a:solidFill>
          <a:ln w="1524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2743200"/>
            <a:ext cx="384048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6FC7D6"/>
                </a:solidFill>
                <a:latin typeface="Microsoft YaHei"/>
              </a:rPr>
              <a:t>L3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08176" y="2615184"/>
            <a:ext cx="4206240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AI</a:t>
            </a:r>
            <a:r>
              <a:rPr sz="1600" b="1">
                <a:solidFill>
                  <a:srgbClr val="EEF1F8"/>
                </a:solidFill>
                <a:latin typeface="Microsoft YaHei"/>
              </a:rPr>
              <a:t>arch</a:t>
            </a:r>
            <a:r>
              <a:rPr sz="1600" b="1">
                <a:solidFill>
                  <a:srgbClr val="EEF1F8"/>
                </a:solidFill>
                <a:latin typeface="Microsoft YaHei"/>
              </a:rPr>
              <a:t> · agent 能力系统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60720" y="2615184"/>
            <a:ext cx="5562295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9AA4C2"/>
                </a:solidFill>
                <a:latin typeface="Microsoft YaHei"/>
              </a:rPr>
              <a:t>记忆 / 技能 / 方法持续复利——改进者自身在变强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3328416"/>
            <a:ext cx="10911535" cy="713232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" y="3328416"/>
            <a:ext cx="54864" cy="7132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841247" y="3502152"/>
            <a:ext cx="384048" cy="384048"/>
          </a:xfrm>
          <a:prstGeom prst="ellipse">
            <a:avLst/>
          </a:prstGeom>
          <a:solidFill>
            <a:srgbClr val="121A3E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41247" y="3529584"/>
            <a:ext cx="384048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E9C166"/>
                </a:solidFill>
                <a:latin typeface="Microsoft YaHei"/>
              </a:rPr>
              <a:t>L2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08176" y="3401568"/>
            <a:ext cx="4206240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AI</a:t>
            </a:r>
            <a:r>
              <a:rPr sz="1600" b="1">
                <a:solidFill>
                  <a:srgbClr val="EEF1F8"/>
                </a:solidFill>
                <a:latin typeface="Microsoft YaHei"/>
              </a:rPr>
              <a:t>cevo</a:t>
            </a:r>
            <a:r>
              <a:rPr sz="1600" b="1">
                <a:solidFill>
                  <a:srgbClr val="EEF1F8"/>
                </a:solidFill>
                <a:latin typeface="Microsoft YaHei"/>
              </a:rPr>
              <a:t> · 自我演进层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60720" y="3401568"/>
            <a:ext cx="5562295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9AA4C2"/>
                </a:solidFill>
                <a:latin typeface="Microsoft YaHei"/>
              </a:rPr>
              <a:t>改进产线的产线：发现机会 → 立项 → 实施 → 验证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" y="4114800"/>
            <a:ext cx="10911535" cy="713232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40080" y="4114800"/>
            <a:ext cx="54864" cy="713232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41247" y="4288536"/>
            <a:ext cx="384048" cy="384048"/>
          </a:xfrm>
          <a:prstGeom prst="ellipse">
            <a:avLst/>
          </a:prstGeom>
          <a:solidFill>
            <a:srgbClr val="121A3E"/>
          </a:solidFill>
          <a:ln w="1524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1247" y="4315968"/>
            <a:ext cx="384048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6FC7D6"/>
                </a:solidFill>
                <a:latin typeface="Microsoft YaHei"/>
              </a:rPr>
              <a:t>L1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08176" y="4187952"/>
            <a:ext cx="4206240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EF1F8"/>
                </a:solidFill>
                <a:latin typeface="Microsoft YaHei"/>
              </a:rPr>
              <a:t>AICESP · 母体平台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60720" y="4187952"/>
            <a:ext cx="5562295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9AA4C2"/>
                </a:solidFill>
                <a:latin typeface="Microsoft YaHei"/>
              </a:rPr>
              <a:t>生成系统的产线：需求 → 设计 → 代码 → 文档全链自动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40080" y="4901184"/>
            <a:ext cx="10911535" cy="713232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40080" y="4901184"/>
            <a:ext cx="54864" cy="713232"/>
          </a:xfrm>
          <a:prstGeom prst="rect">
            <a:avLst/>
          </a:prstGeom>
          <a:solidFill>
            <a:srgbClr val="9AA4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841247" y="5074920"/>
            <a:ext cx="384048" cy="384048"/>
          </a:xfrm>
          <a:prstGeom prst="ellipse">
            <a:avLst/>
          </a:prstGeom>
          <a:solidFill>
            <a:srgbClr val="121A3E"/>
          </a:solidFill>
          <a:ln w="15240">
            <a:solidFill>
              <a:srgbClr val="9AA4C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1247" y="5102352"/>
            <a:ext cx="384048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9AA4C2"/>
                </a:solidFill>
                <a:latin typeface="Microsoft YaHei"/>
              </a:rPr>
              <a:t>L0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08176" y="4974336"/>
            <a:ext cx="4206240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AI</a:t>
            </a:r>
            <a:r>
              <a:rPr sz="1600" b="1">
                <a:solidFill>
                  <a:srgbClr val="EEF1F8"/>
                </a:solidFill>
                <a:latin typeface="Microsoft YaHei"/>
              </a:rPr>
              <a:t>one</a:t>
            </a:r>
            <a:r>
              <a:rPr sz="1600" b="1">
                <a:solidFill>
                  <a:srgbClr val="EEF1F8"/>
                </a:solidFill>
                <a:latin typeface="Microsoft YaHei"/>
              </a:rPr>
              <a:t> · 交付系统产品族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760720" y="4974336"/>
            <a:ext cx="5562295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9AA4C2"/>
                </a:solidFill>
                <a:latin typeface="Microsoft YaHei"/>
              </a:rPr>
              <a:t>客户拿到的可运行系统（政务 / 企业 / 行业版）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40080" y="5724144"/>
            <a:ext cx="10911535" cy="45720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40080" y="5724144"/>
            <a:ext cx="10911535" cy="45720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导数论：L0 位置 · L1 速度 · L2 加速度 · L3 加加速度 · L4 让一人指挥任意规模——层越高，越无法被复制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Diamond 41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9C166"/>
                </a:solidFill>
                <a:latin typeface="Microsoft YaHei"/>
              </a:rPr>
              <a:t>AI</a:t>
            </a:r>
            <a:r>
              <a:rPr sz="2600" b="1">
                <a:solidFill>
                  <a:srgbClr val="EEF1F8"/>
                </a:solidFill>
                <a:latin typeface="Microsoft YaHei"/>
              </a:rPr>
              <a:t>cevo</a:t>
            </a:r>
            <a:r>
              <a:rPr sz="2600" b="1">
                <a:solidFill>
                  <a:srgbClr val="EEF1F8"/>
                </a:solidFill>
                <a:latin typeface="Microsoft YaHei"/>
              </a:rPr>
              <a:t> 自我演进：买的不是今天的产线，是它的加速度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平台内建三源改进机会发现体系——交付能力随运转持续变强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21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755648"/>
            <a:ext cx="3484778" cy="228600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755648"/>
            <a:ext cx="3484778" cy="6400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1247" y="1938528"/>
            <a:ext cx="3082442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回顾源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1247" y="2377440"/>
            <a:ext cx="3082442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EF1F8"/>
                </a:solidFill>
                <a:latin typeface="Microsoft YaHei"/>
              </a:rPr>
              <a:t>每一轮生产自动收割改进信号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7" y="2889504"/>
            <a:ext cx="3082442" cy="10058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语义评审结论 / 修复轮数 / 残余清单——产线每转一圈，自动吐出一份《改进机会清单》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53458" y="1755648"/>
            <a:ext cx="3484778" cy="228600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53458" y="1755648"/>
            <a:ext cx="3484778" cy="6400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54626" y="1938528"/>
            <a:ext cx="3082442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前瞻源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54626" y="2377440"/>
            <a:ext cx="3082442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EF1F8"/>
                </a:solidFill>
                <a:latin typeface="Microsoft YaHei"/>
              </a:rPr>
              <a:t>未来风险先于事故被评估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54626" y="2889504"/>
            <a:ext cx="3082442" cy="10058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FMEA 失效模式台账：对产线每个环节问「会怎么失败」，按风险优先数排序，先加检测与约束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066836" y="1755648"/>
            <a:ext cx="3484778" cy="228600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66836" y="1755648"/>
            <a:ext cx="3484778" cy="6400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68004" y="1938528"/>
            <a:ext cx="3082442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对标源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68004" y="2377440"/>
            <a:ext cx="3082442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EF1F8"/>
                </a:solidFill>
                <a:latin typeface="Microsoft YaHei"/>
              </a:rPr>
              <a:t>与业界标杆的差距即机会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68004" y="2889504"/>
            <a:ext cx="3082442" cy="10058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以权威工程标准为标尺持续对标打分——差距量化成改进立项，不靠拍脑袋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" y="4270248"/>
            <a:ext cx="10911535" cy="786384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40080" y="4270248"/>
            <a:ext cx="54864" cy="786384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112" y="4389120"/>
            <a:ext cx="10399471" cy="566928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EEF1F8"/>
                </a:solidFill>
                <a:latin typeface="Microsoft YaHei"/>
              </a:rPr>
              <a:t>运转纪律：每一轮生产（无论通过还是诚实阻断）都必须产出机会清单 → 立项 → 实施 → 下一轮验证——失败的轮次是最富的矿。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" y="5248656"/>
            <a:ext cx="10911535" cy="56692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" y="5248656"/>
            <a:ext cx="10911535" cy="56692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同一套方法先用在自己身上：AICESP 的战略、流程与迭代同样由 AI 驱动——我们向客户承诺持续成功，凭据是先让自己持续成功。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Diamond 29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商业模式：规模化路径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22 / 25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1664208"/>
            <a:ext cx="10911535" cy="239572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40080" y="1664208"/>
            <a:ext cx="54864" cy="239572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Pentagon 9"/>
          <p:cNvSpPr/>
          <p:nvPr/>
        </p:nvSpPr>
        <p:spPr>
          <a:xfrm>
            <a:off x="859536" y="1828800"/>
            <a:ext cx="310896" cy="292608"/>
          </a:xfrm>
          <a:prstGeom prst="homePlate">
            <a:avLst>
              <a:gd name="adj" fmla="val 50000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98448" y="1773936"/>
            <a:ext cx="10088575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E9C166"/>
                </a:solidFill>
                <a:latin typeface="Microsoft YaHei"/>
              </a:rPr>
              <a:t>路径一：代理商渠道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231136"/>
            <a:ext cx="10408615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产品还没发布，代理商就找上门来；部分传统协同软件厂商因交付成本高企连年承压，大额定制项目反而不敢接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2743200"/>
            <a:ext cx="4709160" cy="493776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2743200"/>
            <a:ext cx="4434840" cy="4937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9AA4C2"/>
                </a:solidFill>
                <a:latin typeface="Microsoft YaHei"/>
              </a:rPr>
              <a:t>传统代理商（现状）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EEF1F8"/>
                </a:solidFill>
                <a:latin typeface="Microsoft YaHei"/>
              </a:rPr>
              <a:t>合同额100% = 交付人力70% + 销售20% + 利润10%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14400" y="3310128"/>
            <a:ext cx="3296412" cy="146304"/>
          </a:xfrm>
          <a:prstGeom prst="rect">
            <a:avLst/>
          </a:prstGeom>
          <a:solidFill>
            <a:srgbClr val="9AA4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210812" y="3310128"/>
            <a:ext cx="941832" cy="146304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152644" y="3310128"/>
            <a:ext cx="470916" cy="146304"/>
          </a:xfrm>
          <a:prstGeom prst="rect">
            <a:avLst/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5852160" y="2743200"/>
            <a:ext cx="5425135" cy="493776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89320" y="2743200"/>
            <a:ext cx="5150815" cy="4937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E9C166"/>
                </a:solidFill>
                <a:latin typeface="Microsoft YaHei"/>
              </a:rPr>
              <a:t>AICESP代理商（新模式）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EEF1F8"/>
                </a:solidFill>
                <a:latin typeface="Microsoft YaHei"/>
              </a:rPr>
              <a:t>合同额100% = 平台费20% + 销售20% + </a:t>
            </a:r>
            <a:r>
              <a:rPr sz="1200" b="1">
                <a:solidFill>
                  <a:srgbClr val="5ACB8A"/>
                </a:solidFill>
                <a:latin typeface="Microsoft YaHei"/>
              </a:rPr>
              <a:t>利润60%（↑6倍·模式测算）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852160" y="3310128"/>
            <a:ext cx="1085027" cy="146304"/>
          </a:xfrm>
          <a:prstGeom prst="rect">
            <a:avLst/>
          </a:prstGeom>
          <a:solidFill>
            <a:srgbClr val="9AA4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937187" y="3310128"/>
            <a:ext cx="1085027" cy="146304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022214" y="3310128"/>
            <a:ext cx="3255081" cy="146304"/>
          </a:xfrm>
          <a:prstGeom prst="rect">
            <a:avLst/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3566160"/>
            <a:ext cx="10408615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销售费用 20% 完全不变，售前和交付工程师团队都换成平台，代理商不背质量风险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" y="4206240"/>
            <a:ext cx="10911535" cy="20299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40080" y="4206240"/>
            <a:ext cx="54864" cy="202996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Pentagon 25"/>
          <p:cNvSpPr/>
          <p:nvPr/>
        </p:nvSpPr>
        <p:spPr>
          <a:xfrm>
            <a:off x="859536" y="4370832"/>
            <a:ext cx="310896" cy="292608"/>
          </a:xfrm>
          <a:prstGeom prst="homePlate">
            <a:avLst>
              <a:gd name="adj" fmla="val 50000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298448" y="4315968"/>
            <a:ext cx="10088575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E9C166"/>
                </a:solidFill>
                <a:latin typeface="Microsoft YaHei"/>
              </a:rPr>
              <a:t>路径二：免费开源软件获客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4773168"/>
            <a:ext cx="10408615" cy="13716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· 免费的是标准版全功能系统（生成的软件），不是平台本身——蛋免费送，鸡不开放</a:t>
            </a:r>
            <a:r>
              <a:rPr sz="1400" b="0">
                <a:solidFill>
                  <a:srgbClr val="EEF1F8"/>
                </a:solidFill>
                <a:latin typeface="Microsoft YaHei"/>
              </a:rPr>
              <a:t/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· 企业免费下载、自行部署或付费委托我们（部署 ¥2,000/次起·运维 ¥2,000/月起）</a:t>
            </a:r>
            <a:r>
              <a:rPr sz="1400" b="0">
                <a:solidFill>
                  <a:srgbClr val="EEF1F8"/>
                </a:solidFill>
                <a:latin typeface="Microsoft YaHei"/>
              </a:rPr>
              <a:t/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· 竞品拿走代码也只是固定快照；AICESP 几小时内完成定制修改——随需应变天然锁定</a:t>
            </a:r>
            <a:r>
              <a:rPr sz="1400" b="0">
                <a:solidFill>
                  <a:srgbClr val="EEF1F8"/>
                </a:solidFill>
                <a:latin typeface="Microsoft YaHei"/>
              </a:rPr>
              <a:t/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· 客户 AI 调用用自己的 key：用量随业务增长 → 远期 token 分发商收入层</a:t>
            </a:r>
            <a:r>
              <a:rPr sz="1400" b="0">
                <a:solidFill>
                  <a:srgbClr val="EEF1F8"/>
                </a:solidFill>
                <a:latin typeface="Microsoft YaHei"/>
              </a:rPr>
              <a:t/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Diamond 29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D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9441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E9C166"/>
                </a:solidFill>
              </a:rPr>
              <a:t>组织形态即护城河：内阁体制突破七人瓶颈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1109441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9AA4C2"/>
                </a:solidFill>
              </a:rPr>
              <a:t>人类组织约七人即效能见顶（沟通成本随人数平方增长）——我们的治理模式效能超过七人组织，一人即可指挥任意规模 AI 军团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554480"/>
            <a:ext cx="3515258" cy="3566160"/>
          </a:xfrm>
          <a:prstGeom prst="rect">
            <a:avLst/>
          </a:prstGeom>
          <a:solidFill>
            <a:srgbClr val="12141D"/>
          </a:solidFill>
          <a:ln w="9525">
            <a:solidFill>
              <a:srgbClr val="2A2F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314949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700" b="1">
                <a:solidFill>
                  <a:srgbClr val="7C8CF8"/>
                </a:solidFill>
              </a:rPr>
              <a:t>瓶颈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240280"/>
            <a:ext cx="314949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1">
                <a:solidFill>
                  <a:srgbClr val="E9C166"/>
                </a:solidFill>
              </a:rPr>
              <a:t>人是平台的天花板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697480"/>
            <a:ext cx="3149498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C9D0E2"/>
                </a:solidFill>
              </a:rPr>
              <a:t>· 请示轰炸：每个 yes/no 都等人</a:t>
            </a:r>
          </a:p>
          <a:p>
            <a:r>
              <a:rPr sz="1200" b="0">
                <a:solidFill>
                  <a:srgbClr val="C9D0E2"/>
                </a:solidFill>
              </a:rPr>
              <a:t>· 决策质量随组织规模衰减</a:t>
            </a:r>
          </a:p>
          <a:p>
            <a:r>
              <a:rPr sz="1200" b="0">
                <a:solidFill>
                  <a:srgbClr val="C9D0E2"/>
                </a:solidFill>
              </a:rPr>
              <a:t>· 传统解法=加人→沟通成本更高</a:t>
            </a:r>
          </a:p>
        </p:txBody>
      </p:sp>
      <p:sp>
        <p:nvSpPr>
          <p:cNvPr id="9" name="Rectangle 8"/>
          <p:cNvSpPr/>
          <p:nvPr/>
        </p:nvSpPr>
        <p:spPr>
          <a:xfrm>
            <a:off x="4338218" y="1554480"/>
            <a:ext cx="3515258" cy="3566160"/>
          </a:xfrm>
          <a:prstGeom prst="rect">
            <a:avLst/>
          </a:prstGeom>
          <a:solidFill>
            <a:srgbClr val="12141D"/>
          </a:solidFill>
          <a:ln w="9525">
            <a:solidFill>
              <a:srgbClr val="2A2F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1098" y="1737360"/>
            <a:ext cx="314949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700" b="1">
                <a:solidFill>
                  <a:srgbClr val="7C8CF8"/>
                </a:solidFill>
              </a:rPr>
              <a:t>解法：大明内阁复刻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1098" y="2240280"/>
            <a:ext cx="314949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1">
                <a:solidFill>
                  <a:srgbClr val="E9C166"/>
                </a:solidFill>
              </a:rPr>
              <a:t>分级批红·例外点压缩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1098" y="2697480"/>
            <a:ext cx="3149498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C9D0E2"/>
                </a:solidFill>
              </a:rPr>
              <a:t>· 值守大学士按既定规则库应答请示</a:t>
            </a:r>
          </a:p>
          <a:p>
            <a:r>
              <a:rPr sz="1200" b="0">
                <a:solidFill>
                  <a:srgbClr val="C9D0E2"/>
                </a:solidFill>
              </a:rPr>
              <a:t>· 丙级自动批 / 乙级先批后报 / 甲级呈批单批量呈人</a:t>
            </a:r>
          </a:p>
          <a:p>
            <a:r>
              <a:rPr sz="1200" b="0">
                <a:solidFill>
                  <a:srgbClr val="C9D0E2"/>
                </a:solidFill>
              </a:rPr>
              <a:t>· 人每答一个新例外→沉淀为规则→同类永不再问：请示量单调递减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27796" y="1554480"/>
            <a:ext cx="3515258" cy="3566160"/>
          </a:xfrm>
          <a:prstGeom prst="rect">
            <a:avLst/>
          </a:prstGeom>
          <a:solidFill>
            <a:srgbClr val="12141D"/>
          </a:solidFill>
          <a:ln w="9525">
            <a:solidFill>
              <a:srgbClr val="2A2F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10676" y="1737360"/>
            <a:ext cx="314949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700" b="1">
                <a:solidFill>
                  <a:srgbClr val="7C8CF8"/>
                </a:solidFill>
              </a:rPr>
              <a:t>已在运转（非概念）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10676" y="2240280"/>
            <a:ext cx="314949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1">
                <a:solidFill>
                  <a:srgbClr val="E9C166"/>
                </a:solidFill>
              </a:rPr>
              <a:t>先用在自己身上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10676" y="2697480"/>
            <a:ext cx="3149498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C9D0E2"/>
                </a:solidFill>
              </a:rPr>
              <a:t>· 权限值守：AI 按规则代答工具请示·全量留痕台账</a:t>
            </a:r>
          </a:p>
          <a:p>
            <a:r>
              <a:rPr sz="1200" b="0">
                <a:solidFill>
                  <a:srgbClr val="C9D0E2"/>
                </a:solidFill>
              </a:rPr>
              <a:t>· 呈批单/事后汇报：半小时自动值守</a:t>
            </a:r>
          </a:p>
          <a:p>
            <a:r>
              <a:rPr sz="1200" b="0">
                <a:solidFill>
                  <a:srgbClr val="C9D0E2"/>
                </a:solidFill>
              </a:rPr>
              <a:t>· 平台日常运作即此模式驱动——买的是已验证的组织形态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5349240"/>
            <a:ext cx="1109441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50" b="1">
                <a:solidFill>
                  <a:srgbClr val="E9C166"/>
                </a:solidFill>
              </a:rPr>
              <a:t>这类公司每个技术时代只出现几家：决策质量不随规模衰减的组织。判断我们是不是——不需要相信这一页，前面第 3 页的验证方法同样适用于此。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355080"/>
            <a:ext cx="110944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6B7390"/>
                </a:solidFill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融资方案：种子轮 600 万 · 投前 6,000 万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条款清晰 · 用途明确 · 里程碑可验（规划口径·以最终协议为准）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24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2625013" cy="896112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755648"/>
            <a:ext cx="2625013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融资金额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066544"/>
            <a:ext cx="2625013" cy="42062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600 万元人民币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02253" y="1664208"/>
            <a:ext cx="2625013" cy="896112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02253" y="1755648"/>
            <a:ext cx="2625013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投前估值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02253" y="2066544"/>
            <a:ext cx="2625013" cy="42062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6,000 万元人民币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64427" y="1664208"/>
            <a:ext cx="2625013" cy="896112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164427" y="1755648"/>
            <a:ext cx="2625013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投后估值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64427" y="2066544"/>
            <a:ext cx="2625013" cy="42062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6,600 万元人民币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926601" y="1664208"/>
            <a:ext cx="2625013" cy="896112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926601" y="1755648"/>
            <a:ext cx="2625013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出让比例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926601" y="2066544"/>
            <a:ext cx="2625013" cy="42062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约 9.1%（以最终协议为准）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2761488"/>
            <a:ext cx="10911535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6FC7D6"/>
                </a:solidFill>
                <a:latin typeface="Microsoft YaHei"/>
              </a:rPr>
              <a:t>资金用途（按 18 个月储备 · 按 3 个月打法 · 算力优先）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" y="3145536"/>
            <a:ext cx="10911535" cy="5120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889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40080" y="3145536"/>
            <a:ext cx="4364614" cy="6400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04671" y="3145536"/>
            <a:ext cx="822960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40%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91639" y="3145536"/>
            <a:ext cx="9631375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算力与产线运转：大模型 token 采购与多厂商接入 · 产线全天候运转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" y="3730752"/>
            <a:ext cx="10911535" cy="5120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889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40080" y="3730752"/>
            <a:ext cx="2727883" cy="6400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04671" y="3730752"/>
            <a:ext cx="822960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25%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91639" y="3730752"/>
            <a:ext cx="9631375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产品化与合规上线：多租户 SaaS 化 · 备案/商标/安全合规 · 灰度发布体系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40080" y="4315968"/>
            <a:ext cx="10911535" cy="5120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889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40080" y="4315968"/>
            <a:ext cx="2182307" cy="6400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04671" y="4315968"/>
            <a:ext cx="822960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20%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91639" y="4315968"/>
            <a:ext cx="9631375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市场与渠道：免费基础版投放获客 · 代理商体系 · 首批行业版上市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40080" y="4901183"/>
            <a:ext cx="10911535" cy="5120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889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" y="4901183"/>
            <a:ext cx="1636730" cy="6400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04671" y="4901183"/>
            <a:ext cx="822960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15%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691639" y="4901183"/>
            <a:ext cx="9631375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核心团队：AI 运营工程师与商务拓展少量关键岗位——人只做创意与例外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40080" y="5522975"/>
            <a:ext cx="10911535" cy="65836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22959" y="5522975"/>
            <a:ext cx="10545775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双轨里程碑（按采购物理规律，不按愿望）——</a:t>
            </a:r>
          </a:p>
          <a:p>
            <a:r>
              <a:t>小单快线：¥2,000 级部署/运维单在免招标限额内、周期以天计——T+1 月起批量落地，平台费流水即刻起量，是最快的真实收入证据；</a:t>
            </a:r>
          </a:p>
          <a:p>
            <a:r>
              <a:t>大单慢线：政企定制招标周期 3-6 个月——以入围数/在谈管道呈现，不把采购周期承诺成时点。T+9 月：代理商网络 ≥20 家·付费客户 ≥10 家·以真实收入曲线启动 A 轮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Diamond 40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团队与下一步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。我们不预言十年——我们把下一个季度做成可验证的。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25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5318607" cy="12984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664208"/>
            <a:ext cx="54864" cy="12984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841247" y="1847088"/>
            <a:ext cx="548640" cy="548640"/>
          </a:xfrm>
          <a:prstGeom prst="ellipse">
            <a:avLst/>
          </a:prstGeom>
          <a:solidFill>
            <a:srgbClr val="101735"/>
          </a:solidFill>
          <a:ln w="1778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Pentagon 11"/>
          <p:cNvSpPr/>
          <p:nvPr/>
        </p:nvSpPr>
        <p:spPr>
          <a:xfrm>
            <a:off x="987552" y="1993392"/>
            <a:ext cx="256032" cy="256032"/>
          </a:xfrm>
          <a:prstGeom prst="homePlate">
            <a:avLst>
              <a:gd name="adj" fmla="val 50000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536192" y="1883664"/>
            <a:ext cx="4312767" cy="384048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700" b="1">
                <a:solidFill>
                  <a:srgbClr val="E9C166"/>
                </a:solidFill>
                <a:latin typeface="Microsoft YaHei"/>
              </a:rPr>
              <a:t>樊健康 · 创始人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824" y="2487168"/>
            <a:ext cx="4907127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华为 IT / 西南证券飞虎网 / webapp快速开发平台创始人 / 多个部委及地方政府电子政务顾问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3007" y="1664208"/>
            <a:ext cx="5318607" cy="12984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33007" y="1664208"/>
            <a:ext cx="54864" cy="12984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434175" y="1847088"/>
            <a:ext cx="548640" cy="548640"/>
          </a:xfrm>
          <a:prstGeom prst="ellipse">
            <a:avLst/>
          </a:prstGeom>
          <a:solidFill>
            <a:srgbClr val="101735"/>
          </a:solidFill>
          <a:ln w="1778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Hexagon 17"/>
          <p:cNvSpPr/>
          <p:nvPr/>
        </p:nvSpPr>
        <p:spPr>
          <a:xfrm>
            <a:off x="6580479" y="1993392"/>
            <a:ext cx="256032" cy="256032"/>
          </a:xfrm>
          <a:prstGeom prst="hexagon">
            <a:avLst>
              <a:gd name="adj" fmla="val 50000"/>
              <a:gd name="vf" fmla="val 115470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129119" y="1883664"/>
            <a:ext cx="4312767" cy="384048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700" b="1">
                <a:solidFill>
                  <a:srgbClr val="E9C166"/>
                </a:solidFill>
                <a:latin typeface="Microsoft YaHei"/>
              </a:rPr>
              <a:t>蒋平 · 联合创始人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70751" y="2487168"/>
            <a:ext cx="4907127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华为 IT / IBM 方法论长期践行者 / 华为 IT 规划和实施全程参与者 / 多个重大项目项目经理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3090672"/>
            <a:ext cx="10911535" cy="38404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3090672"/>
            <a:ext cx="10911535" cy="3840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6FC7D6"/>
                </a:solidFill>
                <a:latin typeface="Microsoft YaHei"/>
              </a:rPr>
              <a:t>各 25年+ 实战 · 20 项发明专利申请中 · 106 个专项 AI Agent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" y="3602736"/>
            <a:ext cx="10911535" cy="196596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0080" y="3602736"/>
            <a:ext cx="54864" cy="1965960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3749039"/>
            <a:ext cx="10408615" cy="16916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400" b="0">
                <a:solidFill>
                  <a:srgbClr val="EEF1F8"/>
                </a:solidFill>
                <a:latin typeface="Microsoft YaHei"/>
              </a:rPr>
              <a:t>AICESP是平台，不包含业务逻辑——输入哪个国家的需求，生成符合该国需求的代码。英文版即将推出，面向全球市场</a:t>
            </a:r>
          </a:p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400" b="0">
                <a:solidFill>
                  <a:srgbClr val="EEF1F8"/>
                </a:solidFill>
                <a:latin typeface="Microsoft YaHei"/>
              </a:rPr>
              <a:t>入场零风险：免费诊断半天 · POC不满意不付款</a:t>
            </a:r>
          </a:p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400" b="0">
                <a:solidFill>
                  <a:srgbClr val="EEF1F8"/>
                </a:solidFill>
                <a:latin typeface="Microsoft YaHei"/>
              </a:rPr>
              <a:t>数据安全：全程留在客户内网 · 源代码归客户所有</a:t>
            </a:r>
          </a:p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400" b="0">
                <a:solidFill>
                  <a:srgbClr val="EEF1F8"/>
                </a:solidFill>
                <a:latin typeface="Microsoft YaHei"/>
              </a:rPr>
              <a:t>所需应变：从新需求和新代码实现，小时级</a:t>
            </a:r>
          </a:p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400" b="0">
                <a:solidFill>
                  <a:srgbClr val="EEF1F8"/>
                </a:solidFill>
                <a:latin typeface="Microsoft YaHei"/>
              </a:rPr>
              <a:t>服务费：传统咨询的 1-5%，大厂FDE的 10%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" y="5596128"/>
            <a:ext cx="10911535" cy="49377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" y="5596128"/>
            <a:ext cx="10911535" cy="49377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官网 www.myaiarch.com   ·   樊健康 18515286608   ·   invest@aicesp.cn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" y="6199632"/>
            <a:ext cx="10911535" cy="31089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6FC7D6"/>
                </a:solidFill>
                <a:latin typeface="Microsoft YaHei"/>
              </a:rPr>
              <a:t>本 PPT 完全由 agent 根据 AICESP 的实际设计与实现自动生成；如有疑问，欢迎到官网与 agent 对话。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尽调倒置：不用信我们说的任何一页——现在就自己验证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政务行业 · 产线实测 · 真实运行日志（含1次自动修复循环·可现场复跑）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10911535" cy="3200400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664208"/>
            <a:ext cx="10911535" cy="310896"/>
          </a:xfrm>
          <a:prstGeom prst="rect">
            <a:avLst/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822959" y="1755648"/>
            <a:ext cx="128016" cy="128016"/>
          </a:xfrm>
          <a:prstGeom prst="ellipse">
            <a:avLst/>
          </a:prstGeom>
          <a:solidFill>
            <a:srgbClr val="E87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1024127" y="1755648"/>
            <a:ext cx="128016" cy="128016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1225295" y="1755648"/>
            <a:ext cx="128016" cy="128016"/>
          </a:xfrm>
          <a:prstGeom prst="ellipse">
            <a:avLst/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Isosceles Triangle 13"/>
          <p:cNvSpPr/>
          <p:nvPr/>
        </p:nvSpPr>
        <p:spPr>
          <a:xfrm rot="5400000">
            <a:off x="859536" y="2185416"/>
            <a:ext cx="91440" cy="109728"/>
          </a:xfrm>
          <a:prstGeom prst="triangle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60704" y="2084832"/>
            <a:ext cx="10308031" cy="31089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Consolas"/>
              </a:rPr>
              <a:t>需求分析引擎启动</a:t>
            </a:r>
          </a:p>
        </p:txBody>
      </p:sp>
      <p:sp>
        <p:nvSpPr>
          <p:cNvPr id="16" name="Isosceles Triangle 15"/>
          <p:cNvSpPr/>
          <p:nvPr/>
        </p:nvSpPr>
        <p:spPr>
          <a:xfrm rot="5400000">
            <a:off x="859536" y="2491740"/>
            <a:ext cx="91440" cy="109728"/>
          </a:xfrm>
          <a:prstGeom prst="triangle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60704" y="2391156"/>
            <a:ext cx="10308031" cy="31089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Consolas"/>
              </a:rPr>
              <a:t>AEBT L1→ 战略层：识别42个业务实体，17条架构约束，歧义0个 ✓</a:t>
            </a:r>
          </a:p>
        </p:txBody>
      </p:sp>
      <p:sp>
        <p:nvSpPr>
          <p:cNvPr id="18" name="Isosceles Triangle 17"/>
          <p:cNvSpPr/>
          <p:nvPr/>
        </p:nvSpPr>
        <p:spPr>
          <a:xfrm rot="5400000">
            <a:off x="859536" y="2798064"/>
            <a:ext cx="91440" cy="109728"/>
          </a:xfrm>
          <a:prstGeom prst="triangle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60704" y="2697480"/>
            <a:ext cx="10308031" cy="31089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Consolas"/>
              </a:rPr>
              <a:t>AEBT L2→ 需求规格书生成，Critical质检：0缺陷 ✓</a:t>
            </a:r>
          </a:p>
        </p:txBody>
      </p:sp>
      <p:sp>
        <p:nvSpPr>
          <p:cNvPr id="20" name="Isosceles Triangle 19"/>
          <p:cNvSpPr/>
          <p:nvPr/>
        </p:nvSpPr>
        <p:spPr>
          <a:xfrm rot="5400000">
            <a:off x="859536" y="3104388"/>
            <a:ext cx="91440" cy="109728"/>
          </a:xfrm>
          <a:prstGeom prst="triangle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60704" y="3003804"/>
            <a:ext cx="10308031" cy="31089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Consolas"/>
              </a:rPr>
              <a:t>AEBT L3→ 11微服务·数据模型27表·API合约53条 ✓</a:t>
            </a:r>
          </a:p>
        </p:txBody>
      </p:sp>
      <p:sp>
        <p:nvSpPr>
          <p:cNvPr id="22" name="Isosceles Triangle 21"/>
          <p:cNvSpPr/>
          <p:nvPr/>
        </p:nvSpPr>
        <p:spPr>
          <a:xfrm rot="5400000">
            <a:off x="859536" y="3410712"/>
            <a:ext cx="91440" cy="109728"/>
          </a:xfrm>
          <a:prstGeom prst="triangle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60704" y="3310128"/>
            <a:ext cx="10308031" cy="31089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Consolas"/>
              </a:rPr>
              <a:t>CODEGEN→ 代码生成100%完成 ✓</a:t>
            </a:r>
          </a:p>
        </p:txBody>
      </p:sp>
      <p:sp>
        <p:nvSpPr>
          <p:cNvPr id="24" name="Isosceles Triangle 23"/>
          <p:cNvSpPr/>
          <p:nvPr/>
        </p:nvSpPr>
        <p:spPr>
          <a:xfrm rot="5400000">
            <a:off x="859536" y="3717036"/>
            <a:ext cx="91440" cy="109728"/>
          </a:xfrm>
          <a:prstGeom prst="triangle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60704" y="3616452"/>
            <a:ext cx="10308031" cy="31089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87A7A"/>
                </a:solidFill>
                <a:latin typeface="Consolas"/>
              </a:rPr>
              <a:t>QA-16D→ 验收循环1：BLOCKED·P0×1（公文状态值漂离需求契约）</a:t>
            </a:r>
          </a:p>
        </p:txBody>
      </p:sp>
      <p:sp>
        <p:nvSpPr>
          <p:cNvPr id="26" name="Isosceles Triangle 25"/>
          <p:cNvSpPr/>
          <p:nvPr/>
        </p:nvSpPr>
        <p:spPr>
          <a:xfrm rot="5400000">
            <a:off x="859536" y="4023360"/>
            <a:ext cx="91440" cy="109728"/>
          </a:xfrm>
          <a:prstGeom prst="triangle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60704" y="3922776"/>
            <a:ext cx="10308031" cy="31089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Consolas"/>
              </a:rPr>
              <a:t>AUTO-FIX→ 确诊器CONFIRM → 外科定点修正：枚举归正·多产物一致性重算·生成约束写入平台</a:t>
            </a:r>
          </a:p>
        </p:txBody>
      </p:sp>
      <p:sp>
        <p:nvSpPr>
          <p:cNvPr id="28" name="Isosceles Triangle 27"/>
          <p:cNvSpPr/>
          <p:nvPr/>
        </p:nvSpPr>
        <p:spPr>
          <a:xfrm rot="5400000">
            <a:off x="859536" y="4329684"/>
            <a:ext cx="91440" cy="109728"/>
          </a:xfrm>
          <a:prstGeom prst="triangle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60704" y="4229100"/>
            <a:ext cx="10308031" cy="31089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Consolas"/>
              </a:rPr>
              <a:t>QA-16D→ 验收循环2：PASS×16 · Critical=0 · Warnings=3（非阻断）· 飞轮已迭代 ✓</a:t>
            </a:r>
          </a:p>
        </p:txBody>
      </p:sp>
      <p:sp>
        <p:nvSpPr>
          <p:cNvPr id="30" name="Isosceles Triangle 29"/>
          <p:cNvSpPr/>
          <p:nvPr/>
        </p:nvSpPr>
        <p:spPr>
          <a:xfrm rot="5400000">
            <a:off x="859536" y="4636008"/>
            <a:ext cx="91440" cy="109728"/>
          </a:xfrm>
          <a:prstGeom prst="triangle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60704" y="4535424"/>
            <a:ext cx="10308031" cy="31089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Consolas"/>
              </a:rPr>
              <a:t>KB-SYNC→ 公文枚举漂离→提炼通用约束→银行·制造项目自动校验，同类漂离永不复发 ✓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41247" y="5010912"/>
            <a:ext cx="10509199" cy="42062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05840" y="5010912"/>
            <a:ext cx="10271455" cy="42062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最快干净全链 4.3 小时（需求 30 分＋设计 48 分＋代码 3 小时）· 需求分析最快 26 分钟 · 可运行系统就绪 ✓</a:t>
            </a:r>
          </a:p>
        </p:txBody>
      </p:sp>
      <p:sp>
        <p:nvSpPr>
          <p:cNvPr id="34" name="Diamond 33"/>
          <p:cNvSpPr/>
          <p:nvPr/>
        </p:nvSpPr>
        <p:spPr>
          <a:xfrm>
            <a:off x="658368" y="5650992"/>
            <a:ext cx="128016" cy="128016"/>
          </a:xfrm>
          <a:prstGeom prst="diamond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96112" y="5577840"/>
            <a:ext cx="10655503" cy="36576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EF1F8"/>
                </a:solidFill>
                <a:latin typeface="Microsoft YaHei"/>
              </a:rPr>
              <a:t>输出物清单：需求交付包9份 · 设计交付包6份 · 开发交付包（完整源码+4份文档）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40080" y="5980176"/>
            <a:ext cx="10911535" cy="402336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0080" y="5980176"/>
            <a:ext cx="10911535" cy="402336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您当场指定场景，我们当场跑，不排练·不筛选·不提前准备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Diamond 38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数字化花了这么多钱，竞争优势为什么还没来？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分析 / 交付 / 改进 三段全部断链——政务 / 央企 / 银行已验证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4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2377440" cy="45720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664208"/>
            <a:ext cx="2377440" cy="45720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断链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17520" y="1664208"/>
            <a:ext cx="3840480" cy="45720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017520" y="1664208"/>
            <a:ext cx="3840480" cy="45720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9AA4C2"/>
                </a:solidFill>
                <a:latin typeface="Microsoft YaHei"/>
              </a:rPr>
              <a:t>现状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0" y="1664208"/>
            <a:ext cx="4236415" cy="45720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0" y="1664208"/>
            <a:ext cx="4236415" cy="45720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6FC7D6"/>
                </a:solidFill>
                <a:latin typeface="Microsoft YaHei"/>
              </a:rPr>
              <a:t>AICESP 解法</a:t>
            </a:r>
          </a:p>
        </p:txBody>
      </p:sp>
      <p:sp>
        <p:nvSpPr>
          <p:cNvPr id="15" name="Oval 14"/>
          <p:cNvSpPr/>
          <p:nvPr/>
        </p:nvSpPr>
        <p:spPr>
          <a:xfrm>
            <a:off x="3163824" y="1819656"/>
            <a:ext cx="146304" cy="146304"/>
          </a:xfrm>
          <a:prstGeom prst="ellipse">
            <a:avLst/>
          </a:prstGeom>
          <a:solidFill>
            <a:srgbClr val="E87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7461504" y="1819656"/>
            <a:ext cx="146304" cy="146304"/>
          </a:xfrm>
          <a:prstGeom prst="ellipse">
            <a:avLst/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40080" y="2212848"/>
            <a:ext cx="2377440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3017520" y="2212848"/>
            <a:ext cx="3840480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315200" y="2212848"/>
            <a:ext cx="4236415" cy="93268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315200" y="2212848"/>
            <a:ext cx="54864" cy="9326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86384" y="2212848"/>
            <a:ext cx="2103120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① 战略·落不了地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82112" y="2212848"/>
            <a:ext cx="3529584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顾问收分析费不收落地费，报告一交即离场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98079" y="2212848"/>
            <a:ext cx="3870655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AI顾问数小时产出行动清单，7×24驻场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6876288" y="2514600"/>
            <a:ext cx="402336" cy="329184"/>
          </a:xfrm>
          <a:prstGeom prst="rightArrow">
            <a:avLst>
              <a:gd name="adj1" fmla="val 55000"/>
              <a:gd name="adj2" fmla="val 50000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640080" y="3236976"/>
            <a:ext cx="2377440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3017520" y="3236976"/>
            <a:ext cx="3840480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7315200" y="3236976"/>
            <a:ext cx="4236415" cy="93268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315200" y="3236976"/>
            <a:ext cx="54864" cy="9326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86384" y="3236976"/>
            <a:ext cx="2103120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② 软件·流程妥协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182112" y="3236976"/>
            <a:ext cx="3529584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软件按软件商逻辑设计，上线60%业务40%边界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98079" y="3236976"/>
            <a:ext cx="3870655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从零生成完全定制系统，机器验收</a:t>
            </a:r>
          </a:p>
        </p:txBody>
      </p:sp>
      <p:sp>
        <p:nvSpPr>
          <p:cNvPr id="32" name="Right Arrow 31"/>
          <p:cNvSpPr/>
          <p:nvPr/>
        </p:nvSpPr>
        <p:spPr>
          <a:xfrm>
            <a:off x="6876288" y="3538728"/>
            <a:ext cx="402336" cy="329184"/>
          </a:xfrm>
          <a:prstGeom prst="rightArrow">
            <a:avLst>
              <a:gd name="adj1" fmla="val 55000"/>
              <a:gd name="adj2" fmla="val 50000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640080" y="4261104"/>
            <a:ext cx="2377440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3017520" y="4261104"/>
            <a:ext cx="3840480" cy="93268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7315200" y="4261104"/>
            <a:ext cx="4236415" cy="93268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7315200" y="4261104"/>
            <a:ext cx="54864" cy="9326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86384" y="4261104"/>
            <a:ext cx="2103120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③ 改进·能力归零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82112" y="4261104"/>
            <a:ext cx="3529584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系统上线即遗产，改进重新立项招标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98079" y="4261104"/>
            <a:ext cx="3870655" cy="93268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四步飞轮7×24自动运转，零人工触发</a:t>
            </a:r>
          </a:p>
        </p:txBody>
      </p:sp>
      <p:sp>
        <p:nvSpPr>
          <p:cNvPr id="40" name="Right Arrow 39"/>
          <p:cNvSpPr/>
          <p:nvPr/>
        </p:nvSpPr>
        <p:spPr>
          <a:xfrm>
            <a:off x="6876288" y="4562856"/>
            <a:ext cx="402336" cy="329184"/>
          </a:xfrm>
          <a:prstGeom prst="rightArrow">
            <a:avLst>
              <a:gd name="adj1" fmla="val 55000"/>
              <a:gd name="adj2" fmla="val 50000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640080" y="5303520"/>
            <a:ext cx="10911535" cy="78638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22959" y="5303520"/>
            <a:ext cx="10545775" cy="78638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三行业验证　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政务 138文件·43/43验收·149端点零绕过　｜　企业 195文件·21/21验收·95端点零绕过　｜　央企 11系统分类治理·12份文档（内部演练）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Diamond 43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AICESP 的解法：垂直价值链闭环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不是「自动写代码」，是一条不可断链的垂直价值链——这是它区别于一切「AI 工具」的根本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5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1437589" cy="8412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270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664208"/>
            <a:ext cx="1437589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EF1F8"/>
                </a:solidFill>
                <a:latin typeface="Microsoft YaHei"/>
              </a:rPr>
              <a:t>战略目标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132533" y="1956816"/>
            <a:ext cx="347472" cy="256032"/>
          </a:xfrm>
          <a:prstGeom prst="rightArrow">
            <a:avLst>
              <a:gd name="adj1" fmla="val 55000"/>
              <a:gd name="adj2" fmla="val 50000"/>
            </a:avLst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2534869" y="1664208"/>
            <a:ext cx="1437589" cy="84124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34869" y="1664208"/>
            <a:ext cx="1437589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EF1F8"/>
                </a:solidFill>
                <a:latin typeface="Microsoft YaHei"/>
              </a:rPr>
              <a:t>业务构想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4027322" y="1956816"/>
            <a:ext cx="347472" cy="256032"/>
          </a:xfrm>
          <a:prstGeom prst="rightArrow">
            <a:avLst>
              <a:gd name="adj1" fmla="val 55000"/>
              <a:gd name="adj2" fmla="val 50000"/>
            </a:avLst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429658" y="1664208"/>
            <a:ext cx="1437589" cy="8412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270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29658" y="1664208"/>
            <a:ext cx="1437589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EF1F8"/>
                </a:solidFill>
                <a:latin typeface="Microsoft YaHei"/>
              </a:rPr>
              <a:t>价值创造网 VCW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922111" y="1956816"/>
            <a:ext cx="347472" cy="256032"/>
          </a:xfrm>
          <a:prstGeom prst="rightArrow">
            <a:avLst>
              <a:gd name="adj1" fmla="val 55000"/>
              <a:gd name="adj2" fmla="val 50000"/>
            </a:avLst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324447" y="1664208"/>
            <a:ext cx="1437589" cy="84124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24447" y="1664208"/>
            <a:ext cx="1437589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9C166"/>
                </a:solidFill>
                <a:latin typeface="Microsoft YaHei"/>
              </a:rPr>
              <a:t>AI 赋能端到端流程重设计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7816900" y="1956816"/>
            <a:ext cx="347472" cy="256032"/>
          </a:xfrm>
          <a:prstGeom prst="rightArrow">
            <a:avLst>
              <a:gd name="adj1" fmla="val 55000"/>
              <a:gd name="adj2" fmla="val 50000"/>
            </a:avLst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219236" y="1664208"/>
            <a:ext cx="1437589" cy="84124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2700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19236" y="1664208"/>
            <a:ext cx="1437589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EF1F8"/>
                </a:solidFill>
                <a:latin typeface="Microsoft YaHei"/>
              </a:rPr>
              <a:t>需求→设计→代码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9711690" y="1956816"/>
            <a:ext cx="347472" cy="256032"/>
          </a:xfrm>
          <a:prstGeom prst="rightArrow">
            <a:avLst>
              <a:gd name="adj1" fmla="val 55000"/>
              <a:gd name="adj2" fmla="val 50000"/>
            </a:avLst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10114026" y="1664208"/>
            <a:ext cx="1437589" cy="84124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114026" y="1664208"/>
            <a:ext cx="1437589" cy="8412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9C166"/>
                </a:solidFill>
                <a:latin typeface="Microsoft YaHei"/>
              </a:rPr>
              <a:t>运行与优化飞轮</a:t>
            </a:r>
          </a:p>
        </p:txBody>
      </p:sp>
      <p:sp>
        <p:nvSpPr>
          <p:cNvPr id="26" name="Right Arrow 25"/>
          <p:cNvSpPr/>
          <p:nvPr/>
        </p:nvSpPr>
        <p:spPr>
          <a:xfrm rot="10800000">
            <a:off x="1737360" y="2743200"/>
            <a:ext cx="8716975" cy="237744"/>
          </a:xfrm>
          <a:prstGeom prst="rightArrow">
            <a:avLst/>
          </a:prstGeom>
          <a:noFill/>
          <a:ln w="1524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" y="2962656"/>
            <a:ext cx="10911535" cy="32918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6FC7D6"/>
                </a:solidFill>
                <a:latin typeface="Microsoft YaHei"/>
              </a:rPr>
              <a:t>闭环，不是链式：上线不是终点，是飞轮的起点——AI 始终服务战略、不脱链空转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0080" y="3447288"/>
            <a:ext cx="1920240" cy="60350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2651760" y="3447288"/>
            <a:ext cx="8899855" cy="60350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3447288"/>
            <a:ext cx="1920240" cy="60350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北极星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34639" y="3447288"/>
            <a:ext cx="8534095" cy="60350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在 AI 赋能条件下重新设计企业端到端业务流程，构建企业新能力，创造比对手更独特、更丰富的价值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40080" y="4142232"/>
            <a:ext cx="1920240" cy="60350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2651760" y="4142232"/>
            <a:ext cx="8899855" cy="60350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0080" y="4142232"/>
            <a:ext cx="1920240" cy="60350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质量红线①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834639" y="4142232"/>
            <a:ext cx="8534095" cy="60350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产物必须是 coherent 的端到端流程重设计（AI 成为主语、环节重构或消失），绝不退化为「孤立 AI Agent 堆砌」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40080" y="4837176"/>
            <a:ext cx="1920240" cy="60350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2651760" y="4837176"/>
            <a:ext cx="8899855" cy="60350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0080" y="4837176"/>
            <a:ext cx="1920240" cy="60350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质量红线②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834639" y="4837176"/>
            <a:ext cx="8534095" cy="60350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每个 AI 赋能器沿价值链可追溯：流程→新能力→价值创造→竞争优势→业务构想→战略目标；孤立不可追溯＝失焦不合格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40080" y="5532120"/>
            <a:ext cx="1920240" cy="603504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2651760" y="5532120"/>
            <a:ext cx="8899855" cy="60350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0080" y="5532120"/>
            <a:ext cx="1920240" cy="60350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交付物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834639" y="5532120"/>
            <a:ext cx="8534095" cy="60350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别人交代码就结束，AICESP 交的是「能力 + 飞轮」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Diamond 44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65760"/>
            <a:ext cx="10058400" cy="640080"/>
          </a:xfrm>
          <a:prstGeom prst="rect">
            <a:avLst/>
          </a:prstGeom>
          <a:noFill/>
        </p:spPr>
        <p:txBody>
          <a:bodyPr wrap="square" anchor="ctr" lIns="36576" rIns="36576" tIns="36576" bIns="36576">
            <a:spAutoFit/>
          </a:bodyPr>
          <a:lstStyle/>
          <a:p>
            <a:pPr algn="l">
              <a:lnSpc>
                <a:spcPct val="105000"/>
              </a:lnSpc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我们究竟在造什么：软件只是第一个实例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98480" cy="457200"/>
          </a:xfrm>
          <a:prstGeom prst="rect">
            <a:avLst/>
          </a:prstGeom>
          <a:noFill/>
        </p:spPr>
        <p:txBody>
          <a:bodyPr wrap="square" anchor="t" lIns="36576" rIns="36576" tIns="36576" bIns="36576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AICESP 的底层是一个域无关的自治理 · 自演进引擎——「需求→设计→开发→优化」只是它在企业软件域跑起来的第一个实例</a:t>
            </a:r>
          </a:p>
        </p:txBody>
      </p:sp>
      <p:sp>
        <p:nvSpPr>
          <p:cNvPr id="7" name="Rectangle 6"/>
          <p:cNvSpPr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square" anchor="ctr" lIns="36576" rIns="36576" tIns="36576" bIns="36576">
            <a:spAutoFit/>
          </a:bodyPr>
          <a:lstStyle/>
          <a:p>
            <a:pPr algn="ctr">
              <a:lnSpc>
                <a:spcPct val="105000"/>
              </a:lnSpc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6 / 25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874519"/>
            <a:ext cx="3514344" cy="2103120"/>
          </a:xfrm>
          <a:prstGeom prst="rect">
            <a:avLst/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874519"/>
            <a:ext cx="54864" cy="2103120"/>
          </a:xfrm>
          <a:prstGeom prst="rect">
            <a:avLst/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59" y="2039112"/>
            <a:ext cx="3185160" cy="548640"/>
          </a:xfrm>
          <a:prstGeom prst="rect">
            <a:avLst/>
          </a:prstGeom>
          <a:noFill/>
        </p:spPr>
        <p:txBody>
          <a:bodyPr wrap="square" anchor="t" lIns="36576" rIns="36576" tIns="36576" bIns="36576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>
                <a:solidFill>
                  <a:srgbClr val="EEF1F8"/>
                </a:solidFill>
                <a:latin typeface="Microsoft YaHei"/>
              </a:rPr>
              <a:t>实例 #1 · 企业软件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5ACB8A"/>
                </a:solidFill>
                <a:latin typeface="Microsoft YaHei"/>
              </a:rPr>
              <a:t>（已验证·可现场复跑）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59" y="2715768"/>
            <a:ext cx="3185160" cy="1142999"/>
          </a:xfrm>
          <a:prstGeom prst="rect">
            <a:avLst/>
          </a:prstGeom>
          <a:noFill/>
        </p:spPr>
        <p:txBody>
          <a:bodyPr wrap="square" anchor="t" lIns="36576" rIns="36576" tIns="36576" bIns="36576">
            <a:spAutoFit/>
          </a:bodyPr>
          <a:lstStyle/>
          <a:p>
            <a:pPr algn="l">
              <a:lnSpc>
                <a:spcPct val="118000"/>
              </a:lnSpc>
            </a:pPr>
            <a:r>
              <a:rPr sz="1250" b="0">
                <a:solidFill>
                  <a:srgbClr val="C8D0E0"/>
                </a:solidFill>
                <a:latin typeface="Microsoft YaHei"/>
              </a:rPr>
              <a:t>软件自带编译器 / 测试 = 免费裁判，反馈最快、自我演进最快——这正是我们先点亮它的原因。req→design→develop→optimize 四阶产线端到端自主交付整套可运行系统。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37304" y="1874519"/>
            <a:ext cx="3514344" cy="2103120"/>
          </a:xfrm>
          <a:prstGeom prst="rect">
            <a:avLst/>
          </a:prstGeom>
          <a:solidFill>
            <a:srgbClr val="1017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337304" y="1874519"/>
            <a:ext cx="54864" cy="2103120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20184" y="2039112"/>
            <a:ext cx="3185160" cy="548640"/>
          </a:xfrm>
          <a:prstGeom prst="rect">
            <a:avLst/>
          </a:prstGeom>
          <a:noFill/>
        </p:spPr>
        <p:txBody>
          <a:bodyPr wrap="square" anchor="t" lIns="36576" rIns="36576" tIns="36576" bIns="36576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>
                <a:solidFill>
                  <a:srgbClr val="EEF1F8"/>
                </a:solidFill>
                <a:latin typeface="Microsoft YaHei"/>
              </a:rPr>
              <a:t>实例 #2 · 经营我们自己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6FC7D6"/>
                </a:solidFill>
                <a:latin typeface="Microsoft YaHei"/>
              </a:rPr>
              <a:t>（萌芽中）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0184" y="2715768"/>
            <a:ext cx="3185160" cy="1142999"/>
          </a:xfrm>
          <a:prstGeom prst="rect">
            <a:avLst/>
          </a:prstGeom>
          <a:noFill/>
        </p:spPr>
        <p:txBody>
          <a:bodyPr wrap="square" anchor="t" lIns="36576" rIns="36576" tIns="36576" bIns="36576">
            <a:spAutoFit/>
          </a:bodyPr>
          <a:lstStyle/>
          <a:p>
            <a:pPr algn="l">
              <a:lnSpc>
                <a:spcPct val="118000"/>
              </a:lnSpc>
            </a:pPr>
            <a:r>
              <a:rPr sz="1250" b="0">
                <a:solidFill>
                  <a:srgbClr val="C8D0E0"/>
                </a:solidFill>
                <a:latin typeface="Microsoft YaHei"/>
              </a:rPr>
              <a:t>同一引擎实例化在「运营 AICESP」这个域：战略 / 流程 / 迭代 / 日常运作由 AI 完成，人只管创意与例外。自演进值守线、渠道外联、物料生成已在此运转。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34527" y="1874519"/>
            <a:ext cx="3514344" cy="2103120"/>
          </a:xfrm>
          <a:prstGeom prst="rect">
            <a:avLst/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34527" y="1874519"/>
            <a:ext cx="54864" cy="2103120"/>
          </a:xfrm>
          <a:prstGeom prst="rect">
            <a:avLst/>
          </a:prstGeom>
          <a:solidFill>
            <a:srgbClr val="9AA4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17407" y="2039112"/>
            <a:ext cx="3185160" cy="548640"/>
          </a:xfrm>
          <a:prstGeom prst="rect">
            <a:avLst/>
          </a:prstGeom>
          <a:noFill/>
        </p:spPr>
        <p:txBody>
          <a:bodyPr wrap="square" anchor="t" lIns="36576" rIns="36576" tIns="36576" bIns="36576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>
                <a:solidFill>
                  <a:srgbClr val="EEF1F8"/>
                </a:solidFill>
                <a:latin typeface="Microsoft YaHei"/>
              </a:rPr>
              <a:t>实例 #N · 更广领域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（轨迹）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17407" y="2715768"/>
            <a:ext cx="3185160" cy="1142999"/>
          </a:xfrm>
          <a:prstGeom prst="rect">
            <a:avLst/>
          </a:prstGeom>
          <a:noFill/>
        </p:spPr>
        <p:txBody>
          <a:bodyPr wrap="square" anchor="t" lIns="36576" rIns="36576" tIns="36576" bIns="36576">
            <a:spAutoFit/>
          </a:bodyPr>
          <a:lstStyle/>
          <a:p>
            <a:pPr algn="l">
              <a:lnSpc>
                <a:spcPct val="118000"/>
              </a:lnSpc>
            </a:pPr>
            <a:r>
              <a:rPr sz="1250" b="0">
                <a:solidFill>
                  <a:srgbClr val="C8D0E0"/>
                </a:solidFill>
                <a:latin typeface="Microsoft YaHei"/>
              </a:rPr>
              <a:t>战略 / 科研 / 运营 / 复杂系统设计——专家团队以月计、且没有编译器的地方。开新域的门槛不在引擎，而在「谁来当裁判」。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4224528"/>
            <a:ext cx="10908792" cy="1993392"/>
          </a:xfrm>
          <a:prstGeom prst="rect">
            <a:avLst/>
          </a:prstGeom>
          <a:solidFill>
            <a:srgbClr val="1017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" y="4224528"/>
            <a:ext cx="73152" cy="19933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96112" y="4370832"/>
            <a:ext cx="10424160" cy="1719072"/>
          </a:xfrm>
          <a:prstGeom prst="rect">
            <a:avLst/>
          </a:prstGeom>
          <a:noFill/>
        </p:spPr>
        <p:txBody>
          <a:bodyPr wrap="square" anchor="t" lIns="36576" rIns="36576" tIns="36576" bIns="36576">
            <a:spAutoFit/>
          </a:bodyPr>
          <a:lstStyle/>
          <a:p>
            <a:pPr algn="l">
              <a:lnSpc>
                <a:spcPct val="122000"/>
              </a:lnSpc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壁垒在这里：</a:t>
            </a:r>
            <a:r>
              <a:rPr sz="1350" b="0">
                <a:solidFill>
                  <a:srgbClr val="EEF1F8"/>
                </a:solidFill>
                <a:latin typeface="Microsoft YaHei"/>
              </a:rPr>
              <a:t>其它领域没有免费的编译器。而这台引擎真正独特的核心能力，恰恰是</a:t>
            </a:r>
            <a:r>
              <a:rPr sz="1350" b="1">
                <a:solidFill>
                  <a:srgbClr val="E9C166"/>
                </a:solidFill>
                <a:latin typeface="Microsoft YaHei"/>
              </a:rPr>
              <a:t>在没有现成裁判的领域里，自己把「验证」制造出来</a:t>
            </a:r>
            <a:r>
              <a:rPr sz="1350" b="0">
                <a:solidFill>
                  <a:srgbClr val="EEF1F8"/>
                </a:solidFill>
                <a:latin typeface="Microsoft YaHei"/>
              </a:rPr>
              <a:t>（对抗式多模型验证 · 确定性门禁 · 仿真 · 可衰减的人在环）。</a:t>
            </a:r>
          </a:p>
          <a:p>
            <a:pPr algn="l">
              <a:lnSpc>
                <a:spcPct val="122000"/>
              </a:lnSpc>
            </a:pPr>
            <a:r>
              <a:rPr sz="1350" b="0">
                <a:solidFill>
                  <a:srgbClr val="EEF1F8"/>
                </a:solidFill>
                <a:latin typeface="Microsoft YaHei"/>
              </a:rPr>
              <a:t>所以「开新域」不是要先攻克的关卡，而</a:t>
            </a:r>
            <a:r>
              <a:rPr sz="1350" b="1">
                <a:solidFill>
                  <a:srgbClr val="6FC7D6"/>
                </a:solidFill>
                <a:latin typeface="Microsoft YaHei"/>
              </a:rPr>
              <a:t>就是这台引擎存在的意义</a:t>
            </a:r>
            <a:r>
              <a:rPr sz="1350" b="0">
                <a:solidFill>
                  <a:srgbClr val="EEF1F8"/>
                </a:solidFill>
                <a:latin typeface="Microsoft YaHei"/>
              </a:rPr>
              <a:t>——TAM 不封顶在软件外包，而是「任意领域的自主长程项目」。</a:t>
            </a:r>
          </a:p>
          <a:p>
            <a:pPr algn="l">
              <a:lnSpc>
                <a:spcPct val="122000"/>
              </a:lnSpc>
            </a:pPr>
            <a:r>
              <a:rPr sz="1300" b="1">
                <a:solidFill>
                  <a:srgbClr val="9AA4C2"/>
                </a:solidFill>
                <a:latin typeface="Microsoft YaHei"/>
              </a:rPr>
              <a:t>诚实说明：</a:t>
            </a:r>
            <a:r>
              <a:rPr sz="1300" b="0">
                <a:solidFill>
                  <a:srgbClr val="9AA4C2"/>
                </a:solidFill>
                <a:latin typeface="Microsoft YaHei"/>
              </a:rPr>
              <a:t>实例 #1 已充分验证、自我治理运行中、自我演进尚在早期——我们卖的不是「已经全自主」，是一条为正的斜率。这也是我们区别于「人强则产物强」路径的根本一轴：赌系统会自我演进。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" y="6419088"/>
            <a:ext cx="10908792" cy="10972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Diamond 24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" y="6455664"/>
            <a:ext cx="10725912" cy="292608"/>
          </a:xfrm>
          <a:prstGeom prst="rect">
            <a:avLst/>
          </a:prstGeom>
          <a:noFill/>
        </p:spPr>
        <p:txBody>
          <a:bodyPr wrap="square" anchor="t" lIns="36576" rIns="36576" tIns="36576" bIns="36576">
            <a:spAutoFit/>
          </a:bodyPr>
          <a:lstStyle/>
          <a:p>
            <a:pPr algn="l">
              <a:lnSpc>
                <a:spcPct val="105000"/>
              </a:lnSpc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平台架构全景：五大业务子系统 + 共享基础层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模块自治 · 契约驱动 · 单向依赖 · 职责分离——子系统间只经结构化契约传递、全程可追溯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7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2103120" cy="65836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2834639" y="1664208"/>
            <a:ext cx="612648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9052559" y="1664208"/>
            <a:ext cx="2499055" cy="65836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1664208"/>
            <a:ext cx="210312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需求子系统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17520" y="1664208"/>
            <a:ext cx="585216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三阶段需求分析：业务构想→流程重设计→需求规格；51 个 Agent + 行业知识包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5440" y="1664208"/>
            <a:ext cx="2133295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design_ready_package（5 件套）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2414016"/>
            <a:ext cx="2103120" cy="65836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2834639" y="2414016"/>
            <a:ext cx="612648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9052559" y="2414016"/>
            <a:ext cx="2499055" cy="65836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2414016"/>
            <a:ext cx="210312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设计子系统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17520" y="2414016"/>
            <a:ext cx="585216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三阶段设计：概要→详细→可生成性硬化；30 个 Agent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35440" y="2414016"/>
            <a:ext cx="2133295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高可生成性设计 + 可生成性证书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3163824"/>
            <a:ext cx="2103120" cy="65836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2834639" y="3163824"/>
            <a:ext cx="612648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9052559" y="3163824"/>
            <a:ext cx="2499055" cy="65836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" y="3163824"/>
            <a:ext cx="210312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开发子系统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17520" y="3163824"/>
            <a:ext cx="585216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上下文准备 → Claude Code coder 写码 → 质量流水线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235440" y="3163824"/>
            <a:ext cx="2133295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可运行系统源码 + 测试 + 交付包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" y="3913632"/>
            <a:ext cx="2103120" cy="65836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2834639" y="3913632"/>
            <a:ext cx="612648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9052559" y="3913632"/>
            <a:ext cx="2499055" cy="65836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3913632"/>
            <a:ext cx="210312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优化子系统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17520" y="3913632"/>
            <a:ext cx="585216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EFIL 持续循环 + 监控框架自配置，产出新需求回灌产线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235440" y="3913632"/>
            <a:ext cx="2133295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改进需求 + 案例记忆（飞轮）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40080" y="4663440"/>
            <a:ext cx="2103120" cy="65836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2834639" y="4663440"/>
            <a:ext cx="6126480" cy="658368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9052559" y="4663440"/>
            <a:ext cx="2499055" cy="658368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" y="4663440"/>
            <a:ext cx="210312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治理中枢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17520" y="4663440"/>
            <a:ext cx="5852160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EF1F8"/>
                </a:solidFill>
                <a:latin typeface="Microsoft YaHei"/>
              </a:rPr>
              <a:t>「大明内阁」三权制衡，对高风险决策统一仲裁、人类最终裁决（HITL）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235440" y="4663440"/>
            <a:ext cx="2133295" cy="65836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决策仲裁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40080" y="5449824"/>
            <a:ext cx="10911535" cy="548640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22959" y="5449824"/>
            <a:ext cx="10545775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1">
                <a:solidFill>
                  <a:srgbClr val="EEF1F8"/>
                </a:solidFill>
                <a:latin typeface="Microsoft YaHei"/>
              </a:rPr>
              <a:t>共享基础层：LLMFactory 全平台唯一 LLM 入口 · 共享契约 · 知识包 · 三模型对抗确诊 · DocEngine 文档引擎　｜　产线主轴：需求→设计→开发→优化（飞轮）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Diamond 41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三行业真实案例：政务 / 央企 / 银行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合规要求严格 · 多方利益冲突 · 遗留系统多——最难的三个行业，全部跑通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8 / 25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64208"/>
            <a:ext cx="3454298" cy="41605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664208"/>
            <a:ext cx="3454298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841247" y="1883664"/>
            <a:ext cx="457200" cy="457200"/>
          </a:xfrm>
          <a:prstGeom prst="ellipse">
            <a:avLst/>
          </a:prstGeom>
          <a:solidFill>
            <a:srgbClr val="101735"/>
          </a:solidFill>
          <a:ln w="15875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Pentagon 11"/>
          <p:cNvSpPr/>
          <p:nvPr/>
        </p:nvSpPr>
        <p:spPr>
          <a:xfrm>
            <a:off x="960119" y="2002536"/>
            <a:ext cx="219456" cy="219456"/>
          </a:xfrm>
          <a:prstGeom prst="homePlate">
            <a:avLst>
              <a:gd name="adj" fmla="val 50000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26464" y="1865376"/>
            <a:ext cx="2539898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450" b="1">
                <a:solidFill>
                  <a:srgbClr val="E9C166"/>
                </a:solidFill>
                <a:latin typeface="Microsoft YaHei"/>
              </a:rPr>
              <a:t>政务 / 全国通用智能政务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59536" y="2487168"/>
            <a:ext cx="3015386" cy="10972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59536" y="2633472"/>
            <a:ext cx="3051962" cy="30632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输入：一份智能政务通用需求文档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机器净时间：小时级（需求·设计·开发各阶段并行）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交付：完整可运行系统 · 三重出厂闸全过 · 44个业务页面在线可试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实测：138个代码文件全链自动生成 · 43/43验收测试通过 · 149个受保护接口鉴权零绕过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需求→设计→代码全链当日跑通 · 全程可在尽调现场复跑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368698" y="1664208"/>
            <a:ext cx="3454298" cy="41605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368698" y="1664208"/>
            <a:ext cx="3454298" cy="82296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4569866" y="1883664"/>
            <a:ext cx="457200" cy="457200"/>
          </a:xfrm>
          <a:prstGeom prst="ellipse">
            <a:avLst/>
          </a:prstGeom>
          <a:solidFill>
            <a:srgbClr val="101735"/>
          </a:solidFill>
          <a:ln w="15875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Hexagon 18"/>
          <p:cNvSpPr/>
          <p:nvPr/>
        </p:nvSpPr>
        <p:spPr>
          <a:xfrm>
            <a:off x="4688738" y="2002536"/>
            <a:ext cx="219456" cy="219456"/>
          </a:xfrm>
          <a:prstGeom prst="hexagon">
            <a:avLst>
              <a:gd name="adj" fmla="val 50000"/>
              <a:gd name="vf" fmla="val 115470"/>
            </a:avLst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55082" y="1865376"/>
            <a:ext cx="2539898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450" b="1">
                <a:solidFill>
                  <a:srgbClr val="6FC7D6"/>
                </a:solidFill>
                <a:latin typeface="Microsoft YaHei"/>
              </a:rPr>
              <a:t>某大型能源央企 / 存量 IT 治理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88154" y="2487168"/>
            <a:ext cx="3015386" cy="10972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88154" y="2633472"/>
            <a:ext cx="3051962" cy="30632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输入：2份会议纪要（约5000字），物理隔离保密网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数小时完成全部分析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11个系统全景规划 · 12份完整规划文档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6FC7D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规划即代码——每条约束编译进后续设计强制校验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097316" y="1664208"/>
            <a:ext cx="3454298" cy="41605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097316" y="1664208"/>
            <a:ext cx="3454298" cy="82296"/>
          </a:xfrm>
          <a:prstGeom prst="rect">
            <a:avLst/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8298484" y="1883664"/>
            <a:ext cx="457200" cy="457200"/>
          </a:xfrm>
          <a:prstGeom prst="ellipse">
            <a:avLst/>
          </a:prstGeom>
          <a:solidFill>
            <a:srgbClr val="101735"/>
          </a:solidFill>
          <a:ln w="15875">
            <a:solidFill>
              <a:srgbClr val="5ACB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Chevron 25"/>
          <p:cNvSpPr/>
          <p:nvPr/>
        </p:nvSpPr>
        <p:spPr>
          <a:xfrm>
            <a:off x="8417356" y="2002536"/>
            <a:ext cx="219456" cy="219456"/>
          </a:xfrm>
          <a:prstGeom prst="chevron">
            <a:avLst>
              <a:gd name="adj" fmla="val 50000"/>
            </a:avLst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883700" y="1865376"/>
            <a:ext cx="2539898" cy="512064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200"/>
              </a:spcAft>
            </a:pPr>
            <a:r>
              <a:rPr sz="1450" b="1">
                <a:solidFill>
                  <a:srgbClr val="5ACB8A"/>
                </a:solidFill>
                <a:latin typeface="Microsoft YaHei"/>
              </a:rPr>
              <a:t>金融 / 银行办公系统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316772" y="2487168"/>
            <a:ext cx="3015386" cy="10972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316772" y="2633472"/>
            <a:ext cx="3051962" cy="30632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5ACB8A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输入：银行办公系统招标文件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5ACB8A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机器净时间：小时级（需求·设计·开发各阶段并行）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5ACB8A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算力密集型替代人力密集型——成本结构根本不同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5ACB8A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合作伙伴验收满意，质量门禁全部通过</a:t>
            </a:r>
          </a:p>
          <a:p>
            <a:pPr algn="l">
              <a:lnSpc>
                <a:spcPct val="126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5ACB8A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两份会议纪要输入 · 全链自动产出（内部演练·非客户交付）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40080" y="5980176"/>
            <a:ext cx="10911535" cy="384048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143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" y="5980176"/>
            <a:ext cx="10911535" cy="38404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1">
                <a:solidFill>
                  <a:srgbClr val="E9C166"/>
                </a:solidFill>
                <a:latin typeface="Microsoft YaHei"/>
              </a:rPr>
              <a:t>政务·央企·银行：合规强制·多方利益冲突·遗留系统多——最难的三个行业，全部跑通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Diamond 32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D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109441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E9C166"/>
                </a:solidFill>
              </a:rPr>
              <a:t>眼见为实 ①：交付系统真实界面（在线可点）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49808"/>
            <a:ext cx="11094415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9AA4C2"/>
                </a:solidFill>
              </a:rPr>
              <a:t>客户员工每天使用的业务系统——真实生成代码 · 演示数据 · AI 置信度与人工审核内嵌每个环节</a:t>
            </a:r>
          </a:p>
        </p:txBody>
      </p:sp>
      <p:pic>
        <p:nvPicPr>
          <p:cNvPr id="5" name="Picture 4" descr="shot_preview_p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647" y="1170432"/>
            <a:ext cx="7772400" cy="4641850"/>
          </a:xfrm>
          <a:prstGeom prst="rect">
            <a:avLst/>
          </a:prstGeom>
          <a:ln w="12700">
            <a:solidFill>
              <a:srgbClr val="2A2F45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48640" y="5903722"/>
            <a:ext cx="1109441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9C166"/>
                </a:solidFill>
              </a:rPr>
              <a:t>智能公文系统·传阅管理：AI 排序置信度偏低自动转人工审核——AI 先检 + 人拍板，不是贴牌 AI。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73952"/>
            <a:ext cx="1109441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6B7390"/>
                </a:solidFill>
              </a:rPr>
              <a:t>在线亲手验证：myaiarch.com/demo/gongwen    AICESP · 演迭智能科技（北京）有限公司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